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0" r:id="rId1"/>
  </p:sldMasterIdLst>
  <p:notesMasterIdLst>
    <p:notesMasterId r:id="rId21"/>
  </p:notesMasterIdLst>
  <p:sldIdLst>
    <p:sldId id="256" r:id="rId2"/>
    <p:sldId id="257" r:id="rId3"/>
    <p:sldId id="258" r:id="rId4"/>
    <p:sldId id="280" r:id="rId5"/>
    <p:sldId id="275" r:id="rId6"/>
    <p:sldId id="281" r:id="rId7"/>
    <p:sldId id="282" r:id="rId8"/>
    <p:sldId id="265" r:id="rId9"/>
    <p:sldId id="277" r:id="rId10"/>
    <p:sldId id="260" r:id="rId11"/>
    <p:sldId id="261" r:id="rId12"/>
    <p:sldId id="262" r:id="rId13"/>
    <p:sldId id="263" r:id="rId14"/>
    <p:sldId id="264" r:id="rId15"/>
    <p:sldId id="266" r:id="rId16"/>
    <p:sldId id="279" r:id="rId17"/>
    <p:sldId id="270" r:id="rId18"/>
    <p:sldId id="269" r:id="rId19"/>
    <p:sldId id="271" r:id="rId20"/>
  </p:sldIdLst>
  <p:sldSz cx="9144000" cy="6858000" type="screen4x3"/>
  <p:notesSz cx="9309100" cy="70532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69" autoAdjust="0"/>
    <p:restoredTop sz="77674" autoAdjust="0"/>
  </p:normalViewPr>
  <p:slideViewPr>
    <p:cSldViewPr snapToGrid="0">
      <p:cViewPr varScale="1">
        <p:scale>
          <a:sx n="88" d="100"/>
          <a:sy n="88" d="100"/>
        </p:scale>
        <p:origin x="2256" y="84"/>
      </p:cViewPr>
      <p:guideLst/>
    </p:cSldViewPr>
  </p:slideViewPr>
  <p:notesTextViewPr>
    <p:cViewPr>
      <p:scale>
        <a:sx n="1" d="1"/>
        <a:sy n="1" d="1"/>
      </p:scale>
      <p:origin x="0" y="0"/>
    </p:cViewPr>
  </p:notesTextViewPr>
  <p:notesViewPr>
    <p:cSldViewPr snapToGrid="0">
      <p:cViewPr varScale="1">
        <p:scale>
          <a:sx n="111" d="100"/>
          <a:sy n="111" d="100"/>
        </p:scale>
        <p:origin x="247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33943" cy="353888"/>
          </a:xfrm>
          <a:prstGeom prst="rect">
            <a:avLst/>
          </a:prstGeom>
        </p:spPr>
        <p:txBody>
          <a:bodyPr vert="horz" lIns="93497" tIns="46749" rIns="93497" bIns="46749" rtlCol="0"/>
          <a:lstStyle>
            <a:lvl1pPr algn="l">
              <a:defRPr sz="1200"/>
            </a:lvl1pPr>
          </a:lstStyle>
          <a:p>
            <a:endParaRPr lang="en-US"/>
          </a:p>
        </p:txBody>
      </p:sp>
      <p:sp>
        <p:nvSpPr>
          <p:cNvPr id="3" name="Date Placeholder 2"/>
          <p:cNvSpPr>
            <a:spLocks noGrp="1"/>
          </p:cNvSpPr>
          <p:nvPr>
            <p:ph type="dt" idx="1"/>
          </p:nvPr>
        </p:nvSpPr>
        <p:spPr>
          <a:xfrm>
            <a:off x="5273003" y="0"/>
            <a:ext cx="4033943" cy="353888"/>
          </a:xfrm>
          <a:prstGeom prst="rect">
            <a:avLst/>
          </a:prstGeom>
        </p:spPr>
        <p:txBody>
          <a:bodyPr vert="horz" lIns="93497" tIns="46749" rIns="93497" bIns="46749" rtlCol="0"/>
          <a:lstStyle>
            <a:lvl1pPr algn="r">
              <a:defRPr sz="1200"/>
            </a:lvl1pPr>
          </a:lstStyle>
          <a:p>
            <a:fld id="{7D242D51-8865-49C5-963F-B98D8722B050}" type="datetimeFigureOut">
              <a:rPr lang="en-US" smtClean="0"/>
              <a:t>11/5/2025</a:t>
            </a:fld>
            <a:endParaRPr lang="en-US"/>
          </a:p>
        </p:txBody>
      </p:sp>
      <p:sp>
        <p:nvSpPr>
          <p:cNvPr id="4" name="Slide Image Placeholder 3"/>
          <p:cNvSpPr>
            <a:spLocks noGrp="1" noRot="1" noChangeAspect="1"/>
          </p:cNvSpPr>
          <p:nvPr>
            <p:ph type="sldImg" idx="2"/>
          </p:nvPr>
        </p:nvSpPr>
        <p:spPr>
          <a:xfrm>
            <a:off x="3067050" y="881063"/>
            <a:ext cx="3175000" cy="2381250"/>
          </a:xfrm>
          <a:prstGeom prst="rect">
            <a:avLst/>
          </a:prstGeom>
          <a:noFill/>
          <a:ln w="12700">
            <a:solidFill>
              <a:prstClr val="black"/>
            </a:solidFill>
          </a:ln>
        </p:spPr>
        <p:txBody>
          <a:bodyPr vert="horz" lIns="93497" tIns="46749" rIns="93497" bIns="46749" rtlCol="0" anchor="ctr"/>
          <a:lstStyle/>
          <a:p>
            <a:endParaRPr lang="en-US"/>
          </a:p>
        </p:txBody>
      </p:sp>
      <p:sp>
        <p:nvSpPr>
          <p:cNvPr id="5" name="Notes Placeholder 4"/>
          <p:cNvSpPr>
            <a:spLocks noGrp="1"/>
          </p:cNvSpPr>
          <p:nvPr>
            <p:ph type="body" sz="quarter" idx="3"/>
          </p:nvPr>
        </p:nvSpPr>
        <p:spPr>
          <a:xfrm>
            <a:off x="930911" y="3394383"/>
            <a:ext cx="7447279" cy="2777222"/>
          </a:xfrm>
          <a:prstGeom prst="rect">
            <a:avLst/>
          </a:prstGeom>
        </p:spPr>
        <p:txBody>
          <a:bodyPr vert="horz" lIns="93497" tIns="46749" rIns="93497" bIns="4674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99376"/>
            <a:ext cx="4033943" cy="353888"/>
          </a:xfrm>
          <a:prstGeom prst="rect">
            <a:avLst/>
          </a:prstGeom>
        </p:spPr>
        <p:txBody>
          <a:bodyPr vert="horz" lIns="93497" tIns="46749" rIns="93497" bIns="46749" rtlCol="0" anchor="b"/>
          <a:lstStyle>
            <a:lvl1pPr algn="l">
              <a:defRPr sz="1200"/>
            </a:lvl1pPr>
          </a:lstStyle>
          <a:p>
            <a:endParaRPr lang="en-US"/>
          </a:p>
        </p:txBody>
      </p:sp>
      <p:sp>
        <p:nvSpPr>
          <p:cNvPr id="7" name="Slide Number Placeholder 6"/>
          <p:cNvSpPr>
            <a:spLocks noGrp="1"/>
          </p:cNvSpPr>
          <p:nvPr>
            <p:ph type="sldNum" sz="quarter" idx="5"/>
          </p:nvPr>
        </p:nvSpPr>
        <p:spPr>
          <a:xfrm>
            <a:off x="5273003" y="6699376"/>
            <a:ext cx="4033943" cy="353888"/>
          </a:xfrm>
          <a:prstGeom prst="rect">
            <a:avLst/>
          </a:prstGeom>
        </p:spPr>
        <p:txBody>
          <a:bodyPr vert="horz" lIns="93497" tIns="46749" rIns="93497" bIns="46749" rtlCol="0" anchor="b"/>
          <a:lstStyle>
            <a:lvl1pPr algn="r">
              <a:defRPr sz="1200"/>
            </a:lvl1pPr>
          </a:lstStyle>
          <a:p>
            <a:fld id="{EC940713-AC63-4DFF-AB9A-D006886E6CC2}" type="slidenum">
              <a:rPr lang="en-US" smtClean="0"/>
              <a:t>‹#›</a:t>
            </a:fld>
            <a:endParaRPr lang="en-US"/>
          </a:p>
        </p:txBody>
      </p:sp>
    </p:spTree>
    <p:extLst>
      <p:ext uri="{BB962C8B-B14F-4D97-AF65-F5344CB8AC3E}">
        <p14:creationId xmlns:p14="http://schemas.microsoft.com/office/powerpoint/2010/main" val="20899108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67050" y="881063"/>
            <a:ext cx="3175000" cy="2381250"/>
          </a:xfrm>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EC940713-AC63-4DFF-AB9A-D006886E6CC2}" type="slidenum">
              <a:rPr lang="en-US" smtClean="0"/>
              <a:t>1</a:t>
            </a:fld>
            <a:endParaRPr lang="en-US"/>
          </a:p>
        </p:txBody>
      </p:sp>
    </p:spTree>
    <p:extLst>
      <p:ext uri="{BB962C8B-B14F-4D97-AF65-F5344CB8AC3E}">
        <p14:creationId xmlns:p14="http://schemas.microsoft.com/office/powerpoint/2010/main" val="30774931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67050" y="881063"/>
            <a:ext cx="3175000" cy="2381250"/>
          </a:xfrm>
        </p:spPr>
      </p:sp>
      <p:sp>
        <p:nvSpPr>
          <p:cNvPr id="3" name="Notes Placeholder 2"/>
          <p:cNvSpPr>
            <a:spLocks noGrp="1"/>
          </p:cNvSpPr>
          <p:nvPr>
            <p:ph type="body" idx="1"/>
          </p:nvPr>
        </p:nvSpPr>
        <p:spPr/>
        <p:txBody>
          <a:bodyPr/>
          <a:lstStyle/>
          <a:p>
            <a:r>
              <a:rPr lang="en-US" dirty="0"/>
              <a:t>Being a director is an important job. Directors have three primary fiduciary duties.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RESOURCES:</a:t>
            </a:r>
            <a:r>
              <a:rPr lang="en-US" baseline="0" dirty="0"/>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For more information or additional self-study, refer to the Governance section of the Board of Directors Orientation Toolkit.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https://www.nar.realtor/videos/fiduciary-duties-owed-by-directors-of-associations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 </a:t>
            </a:r>
          </a:p>
        </p:txBody>
      </p:sp>
      <p:sp>
        <p:nvSpPr>
          <p:cNvPr id="4" name="Slide Number Placeholder 3"/>
          <p:cNvSpPr>
            <a:spLocks noGrp="1"/>
          </p:cNvSpPr>
          <p:nvPr>
            <p:ph type="sldNum" sz="quarter" idx="10"/>
          </p:nvPr>
        </p:nvSpPr>
        <p:spPr/>
        <p:txBody>
          <a:bodyPr/>
          <a:lstStyle/>
          <a:p>
            <a:fld id="{EC940713-AC63-4DFF-AB9A-D006886E6CC2}" type="slidenum">
              <a:rPr lang="en-US" smtClean="0"/>
              <a:t>10</a:t>
            </a:fld>
            <a:endParaRPr lang="en-US"/>
          </a:p>
        </p:txBody>
      </p:sp>
    </p:spTree>
    <p:extLst>
      <p:ext uri="{BB962C8B-B14F-4D97-AF65-F5344CB8AC3E}">
        <p14:creationId xmlns:p14="http://schemas.microsoft.com/office/powerpoint/2010/main" val="42164559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67050" y="881063"/>
            <a:ext cx="3175000" cy="2381250"/>
          </a:xfrm>
        </p:spPr>
      </p:sp>
      <p:sp>
        <p:nvSpPr>
          <p:cNvPr id="3" name="Notes Placeholder 2"/>
          <p:cNvSpPr>
            <a:spLocks noGrp="1"/>
          </p:cNvSpPr>
          <p:nvPr>
            <p:ph type="body" idx="1"/>
          </p:nvPr>
        </p:nvSpPr>
        <p:spPr/>
        <p:txBody>
          <a:bodyPr/>
          <a:lstStyle/>
          <a:p>
            <a:r>
              <a:rPr lang="en-US" dirty="0"/>
              <a:t>Directors must carry out the purposes of the organization. They must abide by the bylaws and other policies outlined in the governing documents and support decisions of the board of directors. Once a decision is made, you must speak with one voice. Even if you did not agree with the decision, do not publicly disparage or work against it. Do not have “parking lot meetings” where you undermine the board.</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RESOURCES:</a:t>
            </a:r>
            <a:r>
              <a:rPr lang="en-US" baseline="0" dirty="0"/>
              <a:t> For more information or additional self-study, refer to the Governance section of the Board of Directors Orientation Toolkit. </a:t>
            </a:r>
            <a:endParaRPr lang="en-US" dirty="0"/>
          </a:p>
        </p:txBody>
      </p:sp>
      <p:sp>
        <p:nvSpPr>
          <p:cNvPr id="4" name="Slide Number Placeholder 3"/>
          <p:cNvSpPr>
            <a:spLocks noGrp="1"/>
          </p:cNvSpPr>
          <p:nvPr>
            <p:ph type="sldNum" sz="quarter" idx="10"/>
          </p:nvPr>
        </p:nvSpPr>
        <p:spPr/>
        <p:txBody>
          <a:bodyPr/>
          <a:lstStyle/>
          <a:p>
            <a:fld id="{EC940713-AC63-4DFF-AB9A-D006886E6CC2}" type="slidenum">
              <a:rPr lang="en-US" smtClean="0"/>
              <a:t>11</a:t>
            </a:fld>
            <a:endParaRPr lang="en-US"/>
          </a:p>
        </p:txBody>
      </p:sp>
    </p:spTree>
    <p:extLst>
      <p:ext uri="{BB962C8B-B14F-4D97-AF65-F5344CB8AC3E}">
        <p14:creationId xmlns:p14="http://schemas.microsoft.com/office/powerpoint/2010/main" val="29221782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67050" y="881063"/>
            <a:ext cx="3175000" cy="2381250"/>
          </a:xfrm>
        </p:spPr>
      </p:sp>
      <p:sp>
        <p:nvSpPr>
          <p:cNvPr id="3" name="Notes Placeholder 2"/>
          <p:cNvSpPr>
            <a:spLocks noGrp="1"/>
          </p:cNvSpPr>
          <p:nvPr>
            <p:ph type="body" idx="1"/>
          </p:nvPr>
        </p:nvSpPr>
        <p:spPr/>
        <p:txBody>
          <a:bodyPr/>
          <a:lstStyle/>
          <a:p>
            <a:r>
              <a:rPr lang="en-US" dirty="0">
                <a:solidFill>
                  <a:srgbClr val="000000"/>
                </a:solidFill>
                <a:latin typeface="Helvetica" panose="020B0604020202020204" pitchFamily="34" charset="0"/>
              </a:rPr>
              <a:t>Directors must act in the best interest of the association. They are required to be loyal to the organization (and not from where they came.) Any real or perceived conflicts of interest must be disclosed. Conflicts arise when you or someone close to you might derive a benefit from an action of the board. Conflicts are ok as long as they are disclosed. If you have a conflict, you may be asked to abstain from voting on the issue. A director must not fail to disclose a corporate opportunity in order to take advantage of the opportunity themselves. Directors should maintain confidentiality. They should not discuss non-public issues such as contract negotiations, personnel matters, or anything discussed in Executive Session such as legal affairs outside of the board meeting.</a:t>
            </a:r>
          </a:p>
          <a:p>
            <a:endParaRPr lang="en-US" dirty="0">
              <a:solidFill>
                <a:srgbClr val="000000"/>
              </a:solidFill>
              <a:latin typeface="Helvetica"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RESOURCES:</a:t>
            </a:r>
            <a:r>
              <a:rPr lang="en-US" baseline="0" dirty="0"/>
              <a:t> For more information or additional self-study, refer to the Governance section of the Board of Directors Orientation Toolkit. </a:t>
            </a:r>
            <a:endParaRPr lang="en-US" dirty="0">
              <a:solidFill>
                <a:srgbClr val="000000"/>
              </a:solidFill>
              <a:latin typeface="Helvetica" panose="020B0604020202020204" pitchFamily="34" charset="0"/>
            </a:endParaRPr>
          </a:p>
          <a:p>
            <a:endParaRPr lang="en-US" dirty="0">
              <a:solidFill>
                <a:srgbClr val="000000"/>
              </a:solidFill>
              <a:latin typeface="Helvetica" panose="020B0604020202020204" pitchFamily="34" charset="0"/>
            </a:endParaRPr>
          </a:p>
          <a:p>
            <a:endParaRPr lang="en-US" dirty="0">
              <a:solidFill>
                <a:srgbClr val="000000"/>
              </a:solidFill>
              <a:latin typeface="Helvetica" panose="020B0604020202020204" pitchFamily="34" charset="0"/>
            </a:endParaRPr>
          </a:p>
          <a:p>
            <a:endParaRPr lang="en-US" dirty="0"/>
          </a:p>
        </p:txBody>
      </p:sp>
      <p:sp>
        <p:nvSpPr>
          <p:cNvPr id="4" name="Slide Number Placeholder 3"/>
          <p:cNvSpPr>
            <a:spLocks noGrp="1"/>
          </p:cNvSpPr>
          <p:nvPr>
            <p:ph type="sldNum" sz="quarter" idx="10"/>
          </p:nvPr>
        </p:nvSpPr>
        <p:spPr/>
        <p:txBody>
          <a:bodyPr/>
          <a:lstStyle/>
          <a:p>
            <a:fld id="{EC940713-AC63-4DFF-AB9A-D006886E6CC2}" type="slidenum">
              <a:rPr lang="en-US" smtClean="0"/>
              <a:t>12</a:t>
            </a:fld>
            <a:endParaRPr lang="en-US"/>
          </a:p>
        </p:txBody>
      </p:sp>
    </p:spTree>
    <p:extLst>
      <p:ext uri="{BB962C8B-B14F-4D97-AF65-F5344CB8AC3E}">
        <p14:creationId xmlns:p14="http://schemas.microsoft.com/office/powerpoint/2010/main" val="29217537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67050" y="881063"/>
            <a:ext cx="3175000" cy="2381250"/>
          </a:xfrm>
        </p:spPr>
      </p:sp>
      <p:sp>
        <p:nvSpPr>
          <p:cNvPr id="3" name="Notes Placeholder 2"/>
          <p:cNvSpPr>
            <a:spLocks noGrp="1"/>
          </p:cNvSpPr>
          <p:nvPr>
            <p:ph type="body" idx="1"/>
          </p:nvPr>
        </p:nvSpPr>
        <p:spPr/>
        <p:txBody>
          <a:bodyPr/>
          <a:lstStyle/>
          <a:p>
            <a:r>
              <a:rPr lang="en-US" dirty="0"/>
              <a:t>Leaders aren’t expected to be perfect. Directors sometimes make bad decisions, but courts won’t generally second-guess the decision if it was made in good faith and directors used the care, skill, and diligence that an ordinarily reasonable and prudent person in a similar situation would use.  It is each directors’ responsibility to be informed and conduct a reasonable inquiry. You can’t just go along with everyone else; you must be informed and use your own judgment. </a:t>
            </a:r>
          </a:p>
          <a:p>
            <a:endParaRPr lang="en-US" dirty="0"/>
          </a:p>
          <a:p>
            <a:r>
              <a:rPr lang="en-US" dirty="0"/>
              <a:t>RESOURCES:</a:t>
            </a:r>
            <a:r>
              <a:rPr lang="en-US" baseline="0" dirty="0"/>
              <a:t> For more information or additional self-study, refer to the Governance section of the Board of Directors Orientation Toolkit.  </a:t>
            </a:r>
          </a:p>
          <a:p>
            <a:r>
              <a:rPr lang="en-US" baseline="0" dirty="0"/>
              <a:t> </a:t>
            </a:r>
          </a:p>
          <a:p>
            <a:endParaRPr lang="en-US" dirty="0"/>
          </a:p>
        </p:txBody>
      </p:sp>
      <p:sp>
        <p:nvSpPr>
          <p:cNvPr id="4" name="Slide Number Placeholder 3"/>
          <p:cNvSpPr>
            <a:spLocks noGrp="1"/>
          </p:cNvSpPr>
          <p:nvPr>
            <p:ph type="sldNum" sz="quarter" idx="10"/>
          </p:nvPr>
        </p:nvSpPr>
        <p:spPr/>
        <p:txBody>
          <a:bodyPr/>
          <a:lstStyle/>
          <a:p>
            <a:fld id="{EC940713-AC63-4DFF-AB9A-D006886E6CC2}" type="slidenum">
              <a:rPr lang="en-US" smtClean="0"/>
              <a:t>13</a:t>
            </a:fld>
            <a:endParaRPr lang="en-US"/>
          </a:p>
        </p:txBody>
      </p:sp>
    </p:spTree>
    <p:extLst>
      <p:ext uri="{BB962C8B-B14F-4D97-AF65-F5344CB8AC3E}">
        <p14:creationId xmlns:p14="http://schemas.microsoft.com/office/powerpoint/2010/main" val="32984993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RESOURCES:</a:t>
            </a:r>
            <a:r>
              <a:rPr lang="en-US" baseline="0" dirty="0"/>
              <a:t> For more information or additional self-study, refer to the Business Operations section of the Board of Directors Orientation Toolkit. </a:t>
            </a:r>
          </a:p>
        </p:txBody>
      </p:sp>
      <p:sp>
        <p:nvSpPr>
          <p:cNvPr id="4" name="Slide Number Placeholder 3"/>
          <p:cNvSpPr>
            <a:spLocks noGrp="1"/>
          </p:cNvSpPr>
          <p:nvPr>
            <p:ph type="sldNum" sz="quarter" idx="10"/>
          </p:nvPr>
        </p:nvSpPr>
        <p:spPr/>
        <p:txBody>
          <a:bodyPr/>
          <a:lstStyle/>
          <a:p>
            <a:fld id="{EC940713-AC63-4DFF-AB9A-D006886E6CC2}" type="slidenum">
              <a:rPr lang="en-US" smtClean="0"/>
              <a:t>14</a:t>
            </a:fld>
            <a:endParaRPr lang="en-US"/>
          </a:p>
        </p:txBody>
      </p:sp>
    </p:spTree>
    <p:extLst>
      <p:ext uri="{BB962C8B-B14F-4D97-AF65-F5344CB8AC3E}">
        <p14:creationId xmlns:p14="http://schemas.microsoft.com/office/powerpoint/2010/main" val="5892194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RESOURCES:</a:t>
            </a:r>
            <a:r>
              <a:rPr lang="en-US" baseline="0" dirty="0"/>
              <a:t> For more information or additional self-study, refer to the Risk Management section of the Board of Directors Orientation Toolkit. </a:t>
            </a:r>
            <a:endParaRPr lang="en-US" dirty="0"/>
          </a:p>
          <a:p>
            <a:endParaRPr lang="en-US" dirty="0"/>
          </a:p>
        </p:txBody>
      </p:sp>
      <p:sp>
        <p:nvSpPr>
          <p:cNvPr id="4" name="Slide Number Placeholder 3"/>
          <p:cNvSpPr>
            <a:spLocks noGrp="1"/>
          </p:cNvSpPr>
          <p:nvPr>
            <p:ph type="sldNum" sz="quarter" idx="10"/>
          </p:nvPr>
        </p:nvSpPr>
        <p:spPr/>
        <p:txBody>
          <a:bodyPr/>
          <a:lstStyle/>
          <a:p>
            <a:fld id="{EC940713-AC63-4DFF-AB9A-D006886E6CC2}" type="slidenum">
              <a:rPr lang="en-US" smtClean="0"/>
              <a:t>15</a:t>
            </a:fld>
            <a:endParaRPr lang="en-US"/>
          </a:p>
        </p:txBody>
      </p:sp>
    </p:spTree>
    <p:extLst>
      <p:ext uri="{BB962C8B-B14F-4D97-AF65-F5344CB8AC3E}">
        <p14:creationId xmlns:p14="http://schemas.microsoft.com/office/powerpoint/2010/main" val="31096396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67050" y="881063"/>
            <a:ext cx="3175000" cy="2381250"/>
          </a:xfrm>
        </p:spPr>
      </p:sp>
      <p:sp>
        <p:nvSpPr>
          <p:cNvPr id="3" name="Notes Placeholder 2"/>
          <p:cNvSpPr>
            <a:spLocks noGrp="1"/>
          </p:cNvSpPr>
          <p:nvPr>
            <p:ph type="body" idx="1"/>
          </p:nvPr>
        </p:nvSpPr>
        <p:spPr/>
        <p:txBody>
          <a:bodyPr/>
          <a:lstStyle/>
          <a:p>
            <a:r>
              <a:rPr lang="en-US" dirty="0"/>
              <a:t>Discuss and distribute your risk management policies.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RESOURCES:</a:t>
            </a:r>
            <a:r>
              <a:rPr lang="en-US" baseline="0" dirty="0"/>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For more information or additional self-study, refer to the Risk Management section of the Board of Directors Orientation Toolkit. </a:t>
            </a:r>
            <a:endParaRPr lang="en-US" dirty="0"/>
          </a:p>
          <a:p>
            <a:pPr marL="171450" indent="-171450">
              <a:buFont typeface="Arial" panose="020B0604020202020204" pitchFamily="34" charset="0"/>
              <a:buChar char="•"/>
            </a:pPr>
            <a:r>
              <a:rPr lang="en-US" dirty="0"/>
              <a:t>https://www.nar.realtor/law-and-ethics/risk-management/associations-and-social-media-managing-the-risks-and-liabilities</a:t>
            </a:r>
          </a:p>
          <a:p>
            <a:pPr marL="171450" indent="-171450">
              <a:buFont typeface="Arial" panose="020B0604020202020204" pitchFamily="34" charset="0"/>
              <a:buChar char="•"/>
            </a:pPr>
            <a:r>
              <a:rPr lang="en-US" dirty="0"/>
              <a:t>https://www.nar.realtor/law-and-ethics/risk-management/social-media-pitfalls-for-realtor-associations-and-members</a:t>
            </a:r>
          </a:p>
        </p:txBody>
      </p:sp>
      <p:sp>
        <p:nvSpPr>
          <p:cNvPr id="4" name="Slide Number Placeholder 3"/>
          <p:cNvSpPr>
            <a:spLocks noGrp="1"/>
          </p:cNvSpPr>
          <p:nvPr>
            <p:ph type="sldNum" sz="quarter" idx="10"/>
          </p:nvPr>
        </p:nvSpPr>
        <p:spPr/>
        <p:txBody>
          <a:bodyPr/>
          <a:lstStyle/>
          <a:p>
            <a:fld id="{EC940713-AC63-4DFF-AB9A-D006886E6CC2}" type="slidenum">
              <a:rPr lang="en-US" smtClean="0"/>
              <a:t>16</a:t>
            </a:fld>
            <a:endParaRPr lang="en-US"/>
          </a:p>
        </p:txBody>
      </p:sp>
    </p:spTree>
    <p:extLst>
      <p:ext uri="{BB962C8B-B14F-4D97-AF65-F5344CB8AC3E}">
        <p14:creationId xmlns:p14="http://schemas.microsoft.com/office/powerpoint/2010/main" val="41927405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67050" y="881063"/>
            <a:ext cx="3175000" cy="2381250"/>
          </a:xfrm>
        </p:spPr>
      </p:sp>
      <p:sp>
        <p:nvSpPr>
          <p:cNvPr id="3" name="Notes Placeholder 2"/>
          <p:cNvSpPr>
            <a:spLocks noGrp="1"/>
          </p:cNvSpPr>
          <p:nvPr>
            <p:ph type="body" idx="1"/>
          </p:nvPr>
        </p:nvSpPr>
        <p:spPr/>
        <p:txBody>
          <a:bodyPr/>
          <a:lstStyle/>
          <a:p>
            <a:r>
              <a:rPr lang="en-US" dirty="0"/>
              <a:t>Discuss coverage provided by NAR E&amp;O Insurance and any other policies your association provides.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RESOURCES:</a:t>
            </a:r>
            <a:r>
              <a:rPr lang="en-US" baseline="0" dirty="0"/>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For more information or additional self-study, refer to the Risk Management section of the Board of Directors Orientation Toolkit. </a:t>
            </a: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https://www.nar.realtor/programs/nar-insurance-program</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www.nar.realtor/liability-insurance</a:t>
            </a:r>
          </a:p>
        </p:txBody>
      </p:sp>
      <p:sp>
        <p:nvSpPr>
          <p:cNvPr id="4" name="Slide Number Placeholder 3"/>
          <p:cNvSpPr>
            <a:spLocks noGrp="1"/>
          </p:cNvSpPr>
          <p:nvPr>
            <p:ph type="sldNum" sz="quarter" idx="10"/>
          </p:nvPr>
        </p:nvSpPr>
        <p:spPr/>
        <p:txBody>
          <a:bodyPr/>
          <a:lstStyle/>
          <a:p>
            <a:fld id="{EC940713-AC63-4DFF-AB9A-D006886E6CC2}" type="slidenum">
              <a:rPr lang="en-US" smtClean="0"/>
              <a:t>17</a:t>
            </a:fld>
            <a:endParaRPr lang="en-US"/>
          </a:p>
        </p:txBody>
      </p:sp>
    </p:spTree>
    <p:extLst>
      <p:ext uri="{BB962C8B-B14F-4D97-AF65-F5344CB8AC3E}">
        <p14:creationId xmlns:p14="http://schemas.microsoft.com/office/powerpoint/2010/main" val="36537994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RESOURCES:</a:t>
            </a:r>
            <a:r>
              <a:rPr lang="en-US" baseline="0" dirty="0"/>
              <a:t> For more information or additional self-study, refer to the Meeting Management section of the Board of Directors Orientation Toolkit. </a:t>
            </a:r>
          </a:p>
        </p:txBody>
      </p:sp>
      <p:sp>
        <p:nvSpPr>
          <p:cNvPr id="4" name="Slide Number Placeholder 3"/>
          <p:cNvSpPr>
            <a:spLocks noGrp="1"/>
          </p:cNvSpPr>
          <p:nvPr>
            <p:ph type="sldNum" sz="quarter" idx="10"/>
          </p:nvPr>
        </p:nvSpPr>
        <p:spPr/>
        <p:txBody>
          <a:bodyPr/>
          <a:lstStyle/>
          <a:p>
            <a:fld id="{EC940713-AC63-4DFF-AB9A-D006886E6CC2}" type="slidenum">
              <a:rPr lang="en-US" smtClean="0"/>
              <a:t>18</a:t>
            </a:fld>
            <a:endParaRPr lang="en-US"/>
          </a:p>
        </p:txBody>
      </p:sp>
    </p:spTree>
    <p:extLst>
      <p:ext uri="{BB962C8B-B14F-4D97-AF65-F5344CB8AC3E}">
        <p14:creationId xmlns:p14="http://schemas.microsoft.com/office/powerpoint/2010/main" val="33806029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67050" y="881063"/>
            <a:ext cx="3175000" cy="23812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940713-AC63-4DFF-AB9A-D006886E6CC2}" type="slidenum">
              <a:rPr lang="en-US" smtClean="0"/>
              <a:t>19</a:t>
            </a:fld>
            <a:endParaRPr lang="en-US"/>
          </a:p>
        </p:txBody>
      </p:sp>
    </p:spTree>
    <p:extLst>
      <p:ext uri="{BB962C8B-B14F-4D97-AF65-F5344CB8AC3E}">
        <p14:creationId xmlns:p14="http://schemas.microsoft.com/office/powerpoint/2010/main" val="23666006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67050" y="881063"/>
            <a:ext cx="3175000" cy="23812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940713-AC63-4DFF-AB9A-D006886E6CC2}" type="slidenum">
              <a:rPr lang="en-US" smtClean="0"/>
              <a:t>2</a:t>
            </a:fld>
            <a:endParaRPr lang="en-US"/>
          </a:p>
        </p:txBody>
      </p:sp>
    </p:spTree>
    <p:extLst>
      <p:ext uri="{BB962C8B-B14F-4D97-AF65-F5344CB8AC3E}">
        <p14:creationId xmlns:p14="http://schemas.microsoft.com/office/powerpoint/2010/main" val="13924842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67050" y="881063"/>
            <a:ext cx="3175000" cy="2381250"/>
          </a:xfrm>
        </p:spPr>
      </p:sp>
      <p:sp>
        <p:nvSpPr>
          <p:cNvPr id="3" name="Notes Placeholder 2"/>
          <p:cNvSpPr>
            <a:spLocks noGrp="1"/>
          </p:cNvSpPr>
          <p:nvPr>
            <p:ph type="body" idx="1"/>
          </p:nvPr>
        </p:nvSpPr>
        <p:spPr/>
        <p:txBody>
          <a:bodyPr/>
          <a:lstStyle/>
          <a:p>
            <a:r>
              <a:rPr lang="en-US" dirty="0"/>
              <a:t>Question: Ask an icebreaker question such as name your favorite book, what did you have for dinner last night, favorite song, reason for volunteering?</a:t>
            </a:r>
          </a:p>
        </p:txBody>
      </p:sp>
      <p:sp>
        <p:nvSpPr>
          <p:cNvPr id="4" name="Slide Number Placeholder 3"/>
          <p:cNvSpPr>
            <a:spLocks noGrp="1"/>
          </p:cNvSpPr>
          <p:nvPr>
            <p:ph type="sldNum" sz="quarter" idx="10"/>
          </p:nvPr>
        </p:nvSpPr>
        <p:spPr/>
        <p:txBody>
          <a:bodyPr/>
          <a:lstStyle/>
          <a:p>
            <a:fld id="{EC940713-AC63-4DFF-AB9A-D006886E6CC2}" type="slidenum">
              <a:rPr lang="en-US" smtClean="0"/>
              <a:t>3</a:t>
            </a:fld>
            <a:endParaRPr lang="en-US"/>
          </a:p>
        </p:txBody>
      </p:sp>
    </p:spTree>
    <p:extLst>
      <p:ext uri="{BB962C8B-B14F-4D97-AF65-F5344CB8AC3E}">
        <p14:creationId xmlns:p14="http://schemas.microsoft.com/office/powerpoint/2010/main" val="37683523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67050" y="881063"/>
            <a:ext cx="3175000" cy="2381250"/>
          </a:xfrm>
        </p:spPr>
      </p:sp>
      <p:sp>
        <p:nvSpPr>
          <p:cNvPr id="3" name="Notes Placeholder 2"/>
          <p:cNvSpPr>
            <a:spLocks noGrp="1"/>
          </p:cNvSpPr>
          <p:nvPr>
            <p:ph type="body" idx="1"/>
          </p:nvPr>
        </p:nvSpPr>
        <p:spPr/>
        <p:txBody>
          <a:bodyPr/>
          <a:lstStyle/>
          <a:p>
            <a:r>
              <a:rPr lang="en-US" dirty="0"/>
              <a:t>RRAR’s date of charter is November 10, 1964</a:t>
            </a:r>
          </a:p>
          <a:p>
            <a:r>
              <a:rPr lang="en-US" dirty="0"/>
              <a:t>58 members, 7 secondary members</a:t>
            </a:r>
          </a:p>
          <a:p>
            <a:r>
              <a:rPr lang="en-US" dirty="0"/>
              <a:t>8 officers/directors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Mission: </a:t>
            </a:r>
            <a:r>
              <a:rPr lang="en-US" sz="1200" kern="1200" dirty="0">
                <a:solidFill>
                  <a:schemeClr val="tx1"/>
                </a:solidFill>
                <a:effectLst/>
                <a:latin typeface="+mn-lt"/>
                <a:ea typeface="+mn-ea"/>
                <a:cs typeface="+mn-cs"/>
              </a:rPr>
              <a:t>The Reelfoot Regional Association of Realtors endeavors to enhance the success of its members in the real estate industry by providing advocacy, education, information, and support services. RRAR is committed to its communities by promoting professionalism and protecting private property rights.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Committees: Legislative, Strategic Planning, MLS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a:p>
            <a:endParaRPr lang="en-US" dirty="0"/>
          </a:p>
        </p:txBody>
      </p:sp>
      <p:sp>
        <p:nvSpPr>
          <p:cNvPr id="4" name="Slide Number Placeholder 3"/>
          <p:cNvSpPr>
            <a:spLocks noGrp="1"/>
          </p:cNvSpPr>
          <p:nvPr>
            <p:ph type="sldNum" sz="quarter" idx="10"/>
          </p:nvPr>
        </p:nvSpPr>
        <p:spPr/>
        <p:txBody>
          <a:bodyPr/>
          <a:lstStyle/>
          <a:p>
            <a:fld id="{EC940713-AC63-4DFF-AB9A-D006886E6CC2}" type="slidenum">
              <a:rPr lang="en-US" smtClean="0"/>
              <a:t>4</a:t>
            </a:fld>
            <a:endParaRPr lang="en-US"/>
          </a:p>
        </p:txBody>
      </p:sp>
    </p:spTree>
    <p:extLst>
      <p:ext uri="{BB962C8B-B14F-4D97-AF65-F5344CB8AC3E}">
        <p14:creationId xmlns:p14="http://schemas.microsoft.com/office/powerpoint/2010/main" val="25801823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67050" y="881063"/>
            <a:ext cx="3175000" cy="238125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RESOURCES:</a:t>
            </a:r>
            <a:r>
              <a:rPr lang="en-US" baseline="0" dirty="0"/>
              <a:t> For more information or additional self-study, refer to the Role of An Effective Director section of the Board of Directors Orientation Toolkit. </a:t>
            </a:r>
            <a:endParaRPr lang="en-US" dirty="0"/>
          </a:p>
          <a:p>
            <a:endParaRPr lang="en-US" dirty="0"/>
          </a:p>
        </p:txBody>
      </p:sp>
      <p:sp>
        <p:nvSpPr>
          <p:cNvPr id="4" name="Slide Number Placeholder 3"/>
          <p:cNvSpPr>
            <a:spLocks noGrp="1"/>
          </p:cNvSpPr>
          <p:nvPr>
            <p:ph type="sldNum" sz="quarter" idx="10"/>
          </p:nvPr>
        </p:nvSpPr>
        <p:spPr/>
        <p:txBody>
          <a:bodyPr/>
          <a:lstStyle/>
          <a:p>
            <a:fld id="{EC940713-AC63-4DFF-AB9A-D006886E6CC2}" type="slidenum">
              <a:rPr lang="en-US" smtClean="0"/>
              <a:t>5</a:t>
            </a:fld>
            <a:endParaRPr lang="en-US"/>
          </a:p>
        </p:txBody>
      </p:sp>
    </p:spTree>
    <p:extLst>
      <p:ext uri="{BB962C8B-B14F-4D97-AF65-F5344CB8AC3E}">
        <p14:creationId xmlns:p14="http://schemas.microsoft.com/office/powerpoint/2010/main" val="28855281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RESOURCES:</a:t>
            </a:r>
            <a:r>
              <a:rPr lang="en-US" baseline="0" dirty="0"/>
              <a:t> For more information or additional self-study, refer to the Role of An Effective Director section of the Board of Directors Orientation Toolkit. </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p:txBody>
      </p:sp>
      <p:sp>
        <p:nvSpPr>
          <p:cNvPr id="4" name="Slide Number Placeholder 3"/>
          <p:cNvSpPr>
            <a:spLocks noGrp="1"/>
          </p:cNvSpPr>
          <p:nvPr>
            <p:ph type="sldNum" sz="quarter" idx="10"/>
          </p:nvPr>
        </p:nvSpPr>
        <p:spPr/>
        <p:txBody>
          <a:bodyPr/>
          <a:lstStyle/>
          <a:p>
            <a:fld id="{EC940713-AC63-4DFF-AB9A-D006886E6CC2}" type="slidenum">
              <a:rPr lang="en-US" smtClean="0"/>
              <a:t>6</a:t>
            </a:fld>
            <a:endParaRPr lang="en-US"/>
          </a:p>
        </p:txBody>
      </p:sp>
    </p:spTree>
    <p:extLst>
      <p:ext uri="{BB962C8B-B14F-4D97-AF65-F5344CB8AC3E}">
        <p14:creationId xmlns:p14="http://schemas.microsoft.com/office/powerpoint/2010/main" val="12451268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RESOURCES:</a:t>
            </a:r>
            <a:r>
              <a:rPr lang="en-US" baseline="0" dirty="0"/>
              <a:t> For more information or additional self-study, refer to the Role of An Effective Director section of the Board of Directors Orientation Toolkit. </a:t>
            </a:r>
            <a:endParaRPr lang="en-US" dirty="0"/>
          </a:p>
          <a:p>
            <a:endParaRPr lang="en-US" dirty="0"/>
          </a:p>
        </p:txBody>
      </p:sp>
      <p:sp>
        <p:nvSpPr>
          <p:cNvPr id="4" name="Slide Number Placeholder 3"/>
          <p:cNvSpPr>
            <a:spLocks noGrp="1"/>
          </p:cNvSpPr>
          <p:nvPr>
            <p:ph type="sldNum" sz="quarter" idx="10"/>
          </p:nvPr>
        </p:nvSpPr>
        <p:spPr/>
        <p:txBody>
          <a:bodyPr/>
          <a:lstStyle/>
          <a:p>
            <a:fld id="{EC940713-AC63-4DFF-AB9A-D006886E6CC2}" type="slidenum">
              <a:rPr lang="en-US" smtClean="0"/>
              <a:t>7</a:t>
            </a:fld>
            <a:endParaRPr lang="en-US"/>
          </a:p>
        </p:txBody>
      </p:sp>
    </p:spTree>
    <p:extLst>
      <p:ext uri="{BB962C8B-B14F-4D97-AF65-F5344CB8AC3E}">
        <p14:creationId xmlns:p14="http://schemas.microsoft.com/office/powerpoint/2010/main" val="21886904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67050" y="881063"/>
            <a:ext cx="3175000" cy="2381250"/>
          </a:xfrm>
        </p:spPr>
      </p:sp>
      <p:sp>
        <p:nvSpPr>
          <p:cNvPr id="3" name="Notes Placeholder 2"/>
          <p:cNvSpPr>
            <a:spLocks noGrp="1"/>
          </p:cNvSpPr>
          <p:nvPr>
            <p:ph type="body" idx="1"/>
          </p:nvPr>
        </p:nvSpPr>
        <p:spPr/>
        <p:txBody>
          <a:bodyPr/>
          <a:lstStyle/>
          <a:p>
            <a:r>
              <a:rPr lang="en-US" dirty="0"/>
              <a:t>Boards represent a variety of views and interests, but when making a decision, directors should vote in the best interest of the body they are serving (not their personal interests, the interests of their brokerage, their zip code, </a:t>
            </a:r>
            <a:r>
              <a:rPr lang="en-US" dirty="0" err="1"/>
              <a:t>etc</a:t>
            </a:r>
            <a:r>
              <a:rPr lang="en-US" dirty="0"/>
              <a:t>). They are there to represent all members of the body.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RESOURCES:</a:t>
            </a:r>
            <a:r>
              <a:rPr lang="en-US" baseline="0" dirty="0"/>
              <a:t> For more information or additional self-study, refer to the Role of An Effective Director section of the Board of Directors Orientation Toolkit. </a:t>
            </a:r>
            <a:endParaRPr lang="en-US" dirty="0"/>
          </a:p>
          <a:p>
            <a:endParaRPr lang="en-US" dirty="0"/>
          </a:p>
        </p:txBody>
      </p:sp>
      <p:sp>
        <p:nvSpPr>
          <p:cNvPr id="4" name="Slide Number Placeholder 3"/>
          <p:cNvSpPr>
            <a:spLocks noGrp="1"/>
          </p:cNvSpPr>
          <p:nvPr>
            <p:ph type="sldNum" sz="quarter" idx="10"/>
          </p:nvPr>
        </p:nvSpPr>
        <p:spPr/>
        <p:txBody>
          <a:bodyPr/>
          <a:lstStyle/>
          <a:p>
            <a:fld id="{EC940713-AC63-4DFF-AB9A-D006886E6CC2}" type="slidenum">
              <a:rPr lang="en-US" smtClean="0"/>
              <a:t>8</a:t>
            </a:fld>
            <a:endParaRPr lang="en-US"/>
          </a:p>
        </p:txBody>
      </p:sp>
    </p:spTree>
    <p:extLst>
      <p:ext uri="{BB962C8B-B14F-4D97-AF65-F5344CB8AC3E}">
        <p14:creationId xmlns:p14="http://schemas.microsoft.com/office/powerpoint/2010/main" val="8514941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940713-AC63-4DFF-AB9A-D006886E6CC2}" type="slidenum">
              <a:rPr lang="en-US" smtClean="0"/>
              <a:t>9</a:t>
            </a:fld>
            <a:endParaRPr lang="en-US"/>
          </a:p>
        </p:txBody>
      </p:sp>
    </p:spTree>
    <p:extLst>
      <p:ext uri="{BB962C8B-B14F-4D97-AF65-F5344CB8AC3E}">
        <p14:creationId xmlns:p14="http://schemas.microsoft.com/office/powerpoint/2010/main" val="39650750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F9E4BE6-496D-40DC-B691-9EE4ED2579BC}"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3B654D-6239-404B-AFD5-0B1CBACF591A}" type="slidenum">
              <a:rPr lang="en-US" smtClean="0"/>
              <a:t>‹#›</a:t>
            </a:fld>
            <a:endParaRPr lang="en-US"/>
          </a:p>
        </p:txBody>
      </p:sp>
      <p:pic>
        <p:nvPicPr>
          <p:cNvPr id="15" name="Picture 14">
            <a:extLst>
              <a:ext uri="{FF2B5EF4-FFF2-40B4-BE49-F238E27FC236}">
                <a16:creationId xmlns:a16="http://schemas.microsoft.com/office/drawing/2014/main" id="{61677D81-E71C-8AD9-A26C-8CDE2817792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5730" y="5744643"/>
            <a:ext cx="1904762" cy="695238"/>
          </a:xfrm>
          <a:prstGeom prst="rect">
            <a:avLst/>
          </a:prstGeom>
        </p:spPr>
      </p:pic>
    </p:spTree>
    <p:extLst>
      <p:ext uri="{BB962C8B-B14F-4D97-AF65-F5344CB8AC3E}">
        <p14:creationId xmlns:p14="http://schemas.microsoft.com/office/powerpoint/2010/main" val="4283724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F9E4BE6-496D-40DC-B691-9EE4ED2579BC}"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3B654D-6239-404B-AFD5-0B1CBACF591A}" type="slidenum">
              <a:rPr lang="en-US" smtClean="0"/>
              <a:t>‹#›</a:t>
            </a:fld>
            <a:endParaRPr lang="en-US"/>
          </a:p>
        </p:txBody>
      </p:sp>
      <p:pic>
        <p:nvPicPr>
          <p:cNvPr id="7" name="Picture 6">
            <a:extLst>
              <a:ext uri="{FF2B5EF4-FFF2-40B4-BE49-F238E27FC236}">
                <a16:creationId xmlns:a16="http://schemas.microsoft.com/office/drawing/2014/main" id="{F593BAC0-576E-1080-7137-CA2AA7E3D001}"/>
              </a:ext>
            </a:extLst>
          </p:cNvPr>
          <p:cNvPicPr>
            <a:picLocks noChangeAspect="1"/>
          </p:cNvPicPr>
          <p:nvPr userDrawn="1"/>
        </p:nvPicPr>
        <p:blipFill>
          <a:blip r:embed="rId2"/>
          <a:stretch>
            <a:fillRect/>
          </a:stretch>
        </p:blipFill>
        <p:spPr>
          <a:xfrm>
            <a:off x="436913" y="5711484"/>
            <a:ext cx="1902117" cy="695004"/>
          </a:xfrm>
          <a:prstGeom prst="rect">
            <a:avLst/>
          </a:prstGeom>
        </p:spPr>
      </p:pic>
    </p:spTree>
    <p:extLst>
      <p:ext uri="{BB962C8B-B14F-4D97-AF65-F5344CB8AC3E}">
        <p14:creationId xmlns:p14="http://schemas.microsoft.com/office/powerpoint/2010/main" val="3932519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F9E4BE6-496D-40DC-B691-9EE4ED2579BC}"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3B654D-6239-404B-AFD5-0B1CBACF591A}"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pic>
        <p:nvPicPr>
          <p:cNvPr id="7" name="Picture 6">
            <a:extLst>
              <a:ext uri="{FF2B5EF4-FFF2-40B4-BE49-F238E27FC236}">
                <a16:creationId xmlns:a16="http://schemas.microsoft.com/office/drawing/2014/main" id="{C042C28F-F2CF-CA0A-D16A-A989A0FE8BA2}"/>
              </a:ext>
            </a:extLst>
          </p:cNvPr>
          <p:cNvPicPr>
            <a:picLocks noChangeAspect="1"/>
          </p:cNvPicPr>
          <p:nvPr userDrawn="1"/>
        </p:nvPicPr>
        <p:blipFill>
          <a:blip r:embed="rId2"/>
          <a:stretch>
            <a:fillRect/>
          </a:stretch>
        </p:blipFill>
        <p:spPr>
          <a:xfrm>
            <a:off x="482711" y="5711484"/>
            <a:ext cx="1902117" cy="695004"/>
          </a:xfrm>
          <a:prstGeom prst="rect">
            <a:avLst/>
          </a:prstGeom>
        </p:spPr>
      </p:pic>
    </p:spTree>
    <p:extLst>
      <p:ext uri="{BB962C8B-B14F-4D97-AF65-F5344CB8AC3E}">
        <p14:creationId xmlns:p14="http://schemas.microsoft.com/office/powerpoint/2010/main" val="37387552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F9E4BE6-496D-40DC-B691-9EE4ED2579BC}"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3B654D-6239-404B-AFD5-0B1CBACF591A}" type="slidenum">
              <a:rPr lang="en-US" smtClean="0"/>
              <a:t>‹#›</a:t>
            </a:fld>
            <a:endParaRPr lang="en-US"/>
          </a:p>
        </p:txBody>
      </p:sp>
      <p:pic>
        <p:nvPicPr>
          <p:cNvPr id="7" name="Picture 6">
            <a:extLst>
              <a:ext uri="{FF2B5EF4-FFF2-40B4-BE49-F238E27FC236}">
                <a16:creationId xmlns:a16="http://schemas.microsoft.com/office/drawing/2014/main" id="{01184662-6F67-105F-4324-2191BBEF5A4B}"/>
              </a:ext>
            </a:extLst>
          </p:cNvPr>
          <p:cNvPicPr>
            <a:picLocks noChangeAspect="1"/>
          </p:cNvPicPr>
          <p:nvPr userDrawn="1"/>
        </p:nvPicPr>
        <p:blipFill>
          <a:blip r:embed="rId2"/>
          <a:stretch>
            <a:fillRect/>
          </a:stretch>
        </p:blipFill>
        <p:spPr>
          <a:xfrm>
            <a:off x="517014" y="5711484"/>
            <a:ext cx="1902117" cy="695004"/>
          </a:xfrm>
          <a:prstGeom prst="rect">
            <a:avLst/>
          </a:prstGeom>
        </p:spPr>
      </p:pic>
    </p:spTree>
    <p:extLst>
      <p:ext uri="{BB962C8B-B14F-4D97-AF65-F5344CB8AC3E}">
        <p14:creationId xmlns:p14="http://schemas.microsoft.com/office/powerpoint/2010/main" val="4253359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F9E4BE6-496D-40DC-B691-9EE4ED2579BC}"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3B654D-6239-404B-AFD5-0B1CBACF591A}"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pic>
        <p:nvPicPr>
          <p:cNvPr id="7" name="Picture 6">
            <a:extLst>
              <a:ext uri="{FF2B5EF4-FFF2-40B4-BE49-F238E27FC236}">
                <a16:creationId xmlns:a16="http://schemas.microsoft.com/office/drawing/2014/main" id="{478082F7-E7DE-A75A-BA23-FC962570E990}"/>
              </a:ext>
            </a:extLst>
          </p:cNvPr>
          <p:cNvPicPr>
            <a:picLocks noChangeAspect="1"/>
          </p:cNvPicPr>
          <p:nvPr userDrawn="1"/>
        </p:nvPicPr>
        <p:blipFill>
          <a:blip r:embed="rId2"/>
          <a:stretch>
            <a:fillRect/>
          </a:stretch>
        </p:blipFill>
        <p:spPr>
          <a:xfrm>
            <a:off x="542181" y="5720120"/>
            <a:ext cx="1902117" cy="695004"/>
          </a:xfrm>
          <a:prstGeom prst="rect">
            <a:avLst/>
          </a:prstGeom>
        </p:spPr>
      </p:pic>
    </p:spTree>
    <p:extLst>
      <p:ext uri="{BB962C8B-B14F-4D97-AF65-F5344CB8AC3E}">
        <p14:creationId xmlns:p14="http://schemas.microsoft.com/office/powerpoint/2010/main" val="20934460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F9E4BE6-496D-40DC-B691-9EE4ED2579BC}"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3B654D-6239-404B-AFD5-0B1CBACF591A}" type="slidenum">
              <a:rPr lang="en-US" smtClean="0"/>
              <a:t>‹#›</a:t>
            </a:fld>
            <a:endParaRPr lang="en-US"/>
          </a:p>
        </p:txBody>
      </p:sp>
      <p:pic>
        <p:nvPicPr>
          <p:cNvPr id="7" name="Picture 6">
            <a:extLst>
              <a:ext uri="{FF2B5EF4-FFF2-40B4-BE49-F238E27FC236}">
                <a16:creationId xmlns:a16="http://schemas.microsoft.com/office/drawing/2014/main" id="{BCE1D641-4E5E-6888-BE4C-C6407B8651E4}"/>
              </a:ext>
            </a:extLst>
          </p:cNvPr>
          <p:cNvPicPr>
            <a:picLocks noChangeAspect="1"/>
          </p:cNvPicPr>
          <p:nvPr userDrawn="1"/>
        </p:nvPicPr>
        <p:blipFill>
          <a:blip r:embed="rId2"/>
          <a:stretch>
            <a:fillRect/>
          </a:stretch>
        </p:blipFill>
        <p:spPr>
          <a:xfrm>
            <a:off x="500236" y="5711484"/>
            <a:ext cx="1902117" cy="695004"/>
          </a:xfrm>
          <a:prstGeom prst="rect">
            <a:avLst/>
          </a:prstGeom>
        </p:spPr>
      </p:pic>
    </p:spTree>
    <p:extLst>
      <p:ext uri="{BB962C8B-B14F-4D97-AF65-F5344CB8AC3E}">
        <p14:creationId xmlns:p14="http://schemas.microsoft.com/office/powerpoint/2010/main" val="13386534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9E4BE6-496D-40DC-B691-9EE4ED2579BC}"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3B654D-6239-404B-AFD5-0B1CBACF591A}" type="slidenum">
              <a:rPr lang="en-US" smtClean="0"/>
              <a:t>‹#›</a:t>
            </a:fld>
            <a:endParaRPr lang="en-US"/>
          </a:p>
        </p:txBody>
      </p:sp>
      <p:pic>
        <p:nvPicPr>
          <p:cNvPr id="7" name="Picture 6">
            <a:extLst>
              <a:ext uri="{FF2B5EF4-FFF2-40B4-BE49-F238E27FC236}">
                <a16:creationId xmlns:a16="http://schemas.microsoft.com/office/drawing/2014/main" id="{9A92C0BD-C5DB-22C7-72A3-01F2303564DA}"/>
              </a:ext>
            </a:extLst>
          </p:cNvPr>
          <p:cNvPicPr>
            <a:picLocks noChangeAspect="1"/>
          </p:cNvPicPr>
          <p:nvPr userDrawn="1"/>
        </p:nvPicPr>
        <p:blipFill>
          <a:blip r:embed="rId2"/>
          <a:stretch>
            <a:fillRect/>
          </a:stretch>
        </p:blipFill>
        <p:spPr>
          <a:xfrm>
            <a:off x="550571" y="5717776"/>
            <a:ext cx="1902117" cy="695004"/>
          </a:xfrm>
          <a:prstGeom prst="rect">
            <a:avLst/>
          </a:prstGeom>
        </p:spPr>
      </p:pic>
    </p:spTree>
    <p:extLst>
      <p:ext uri="{BB962C8B-B14F-4D97-AF65-F5344CB8AC3E}">
        <p14:creationId xmlns:p14="http://schemas.microsoft.com/office/powerpoint/2010/main" val="34328782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9E4BE6-496D-40DC-B691-9EE4ED2579BC}"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3B654D-6239-404B-AFD5-0B1CBACF591A}" type="slidenum">
              <a:rPr lang="en-US" smtClean="0"/>
              <a:t>‹#›</a:t>
            </a:fld>
            <a:endParaRPr lang="en-US"/>
          </a:p>
        </p:txBody>
      </p:sp>
      <p:pic>
        <p:nvPicPr>
          <p:cNvPr id="7" name="Picture 6">
            <a:extLst>
              <a:ext uri="{FF2B5EF4-FFF2-40B4-BE49-F238E27FC236}">
                <a16:creationId xmlns:a16="http://schemas.microsoft.com/office/drawing/2014/main" id="{6E923918-CC2D-E90B-3BC4-DF2783CAF22B}"/>
              </a:ext>
            </a:extLst>
          </p:cNvPr>
          <p:cNvPicPr>
            <a:picLocks noChangeAspect="1"/>
          </p:cNvPicPr>
          <p:nvPr userDrawn="1"/>
        </p:nvPicPr>
        <p:blipFill>
          <a:blip r:embed="rId2"/>
          <a:stretch>
            <a:fillRect/>
          </a:stretch>
        </p:blipFill>
        <p:spPr>
          <a:xfrm>
            <a:off x="550571" y="5711484"/>
            <a:ext cx="1902117" cy="695004"/>
          </a:xfrm>
          <a:prstGeom prst="rect">
            <a:avLst/>
          </a:prstGeom>
        </p:spPr>
      </p:pic>
    </p:spTree>
    <p:extLst>
      <p:ext uri="{BB962C8B-B14F-4D97-AF65-F5344CB8AC3E}">
        <p14:creationId xmlns:p14="http://schemas.microsoft.com/office/powerpoint/2010/main" val="110907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8F9E4BE6-496D-40DC-B691-9EE4ED2579BC}"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3B654D-6239-404B-AFD5-0B1CBACF591A}" type="slidenum">
              <a:rPr lang="en-US" smtClean="0"/>
              <a:t>‹#›</a:t>
            </a:fld>
            <a:endParaRPr lang="en-US"/>
          </a:p>
        </p:txBody>
      </p:sp>
      <p:pic>
        <p:nvPicPr>
          <p:cNvPr id="7" name="Picture 6">
            <a:extLst>
              <a:ext uri="{FF2B5EF4-FFF2-40B4-BE49-F238E27FC236}">
                <a16:creationId xmlns:a16="http://schemas.microsoft.com/office/drawing/2014/main" id="{3303D93C-158A-673F-A30C-231C491AE9C1}"/>
              </a:ext>
            </a:extLst>
          </p:cNvPr>
          <p:cNvPicPr>
            <a:picLocks noChangeAspect="1"/>
          </p:cNvPicPr>
          <p:nvPr userDrawn="1"/>
        </p:nvPicPr>
        <p:blipFill>
          <a:blip r:embed="rId2"/>
          <a:stretch>
            <a:fillRect/>
          </a:stretch>
        </p:blipFill>
        <p:spPr>
          <a:xfrm>
            <a:off x="436913" y="6100219"/>
            <a:ext cx="938881" cy="343052"/>
          </a:xfrm>
          <a:prstGeom prst="rect">
            <a:avLst/>
          </a:prstGeom>
        </p:spPr>
      </p:pic>
    </p:spTree>
    <p:extLst>
      <p:ext uri="{BB962C8B-B14F-4D97-AF65-F5344CB8AC3E}">
        <p14:creationId xmlns:p14="http://schemas.microsoft.com/office/powerpoint/2010/main" val="2248855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F9E4BE6-496D-40DC-B691-9EE4ED2579BC}"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3B654D-6239-404B-AFD5-0B1CBACF591A}" type="slidenum">
              <a:rPr lang="en-US" smtClean="0"/>
              <a:t>‹#›</a:t>
            </a:fld>
            <a:endParaRPr lang="en-US"/>
          </a:p>
        </p:txBody>
      </p:sp>
      <p:pic>
        <p:nvPicPr>
          <p:cNvPr id="7" name="Picture 6">
            <a:extLst>
              <a:ext uri="{FF2B5EF4-FFF2-40B4-BE49-F238E27FC236}">
                <a16:creationId xmlns:a16="http://schemas.microsoft.com/office/drawing/2014/main" id="{EE7B1C60-ACC5-A86F-DCFD-67B166127829}"/>
              </a:ext>
            </a:extLst>
          </p:cNvPr>
          <p:cNvPicPr>
            <a:picLocks noChangeAspect="1"/>
          </p:cNvPicPr>
          <p:nvPr userDrawn="1"/>
        </p:nvPicPr>
        <p:blipFill>
          <a:blip r:embed="rId2"/>
          <a:stretch>
            <a:fillRect/>
          </a:stretch>
        </p:blipFill>
        <p:spPr>
          <a:xfrm>
            <a:off x="542181" y="5711484"/>
            <a:ext cx="1902117" cy="695004"/>
          </a:xfrm>
          <a:prstGeom prst="rect">
            <a:avLst/>
          </a:prstGeom>
        </p:spPr>
      </p:pic>
    </p:spTree>
    <p:extLst>
      <p:ext uri="{BB962C8B-B14F-4D97-AF65-F5344CB8AC3E}">
        <p14:creationId xmlns:p14="http://schemas.microsoft.com/office/powerpoint/2010/main" val="1263082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F9E4BE6-496D-40DC-B691-9EE4ED2579BC}"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3B654D-6239-404B-AFD5-0B1CBACF591A}" type="slidenum">
              <a:rPr lang="en-US" smtClean="0"/>
              <a:t>‹#›</a:t>
            </a:fld>
            <a:endParaRPr lang="en-US"/>
          </a:p>
        </p:txBody>
      </p:sp>
      <p:pic>
        <p:nvPicPr>
          <p:cNvPr id="8" name="Picture 7">
            <a:extLst>
              <a:ext uri="{FF2B5EF4-FFF2-40B4-BE49-F238E27FC236}">
                <a16:creationId xmlns:a16="http://schemas.microsoft.com/office/drawing/2014/main" id="{3053D7D8-B231-1A7E-2C8C-D1AD4DA0260D}"/>
              </a:ext>
            </a:extLst>
          </p:cNvPr>
          <p:cNvPicPr>
            <a:picLocks noChangeAspect="1"/>
          </p:cNvPicPr>
          <p:nvPr userDrawn="1"/>
        </p:nvPicPr>
        <p:blipFill>
          <a:blip r:embed="rId2"/>
          <a:stretch>
            <a:fillRect/>
          </a:stretch>
        </p:blipFill>
        <p:spPr>
          <a:xfrm>
            <a:off x="542181" y="5711484"/>
            <a:ext cx="1902117" cy="695004"/>
          </a:xfrm>
          <a:prstGeom prst="rect">
            <a:avLst/>
          </a:prstGeom>
        </p:spPr>
      </p:pic>
    </p:spTree>
    <p:extLst>
      <p:ext uri="{BB962C8B-B14F-4D97-AF65-F5344CB8AC3E}">
        <p14:creationId xmlns:p14="http://schemas.microsoft.com/office/powerpoint/2010/main" val="1913775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F9E4BE6-496D-40DC-B691-9EE4ED2579BC}" type="datetimeFigureOut">
              <a:rPr lang="en-US" smtClean="0"/>
              <a:t>11/5/2025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3B654D-6239-404B-AFD5-0B1CBACF591A}" type="slidenum">
              <a:rPr lang="en-US" smtClean="0"/>
              <a:t>‹#›</a:t>
            </a:fld>
            <a:endParaRPr lang="en-US"/>
          </a:p>
        </p:txBody>
      </p:sp>
      <p:pic>
        <p:nvPicPr>
          <p:cNvPr id="10" name="Picture 9">
            <a:extLst>
              <a:ext uri="{FF2B5EF4-FFF2-40B4-BE49-F238E27FC236}">
                <a16:creationId xmlns:a16="http://schemas.microsoft.com/office/drawing/2014/main" id="{63A86184-AC82-3DE3-8FF3-7E66DAC8B13E}"/>
              </a:ext>
            </a:extLst>
          </p:cNvPr>
          <p:cNvPicPr>
            <a:picLocks noChangeAspect="1"/>
          </p:cNvPicPr>
          <p:nvPr userDrawn="1"/>
        </p:nvPicPr>
        <p:blipFill>
          <a:blip r:embed="rId2"/>
          <a:stretch>
            <a:fillRect/>
          </a:stretch>
        </p:blipFill>
        <p:spPr>
          <a:xfrm>
            <a:off x="500237" y="5711484"/>
            <a:ext cx="1902117" cy="695004"/>
          </a:xfrm>
          <a:prstGeom prst="rect">
            <a:avLst/>
          </a:prstGeom>
        </p:spPr>
      </p:pic>
    </p:spTree>
    <p:extLst>
      <p:ext uri="{BB962C8B-B14F-4D97-AF65-F5344CB8AC3E}">
        <p14:creationId xmlns:p14="http://schemas.microsoft.com/office/powerpoint/2010/main" val="3902839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F9E4BE6-496D-40DC-B691-9EE4ED2579BC}" type="datetimeFigureOut">
              <a:rPr lang="en-US" smtClean="0"/>
              <a:t>11/5/2025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3B654D-6239-404B-AFD5-0B1CBACF591A}" type="slidenum">
              <a:rPr lang="en-US" smtClean="0"/>
              <a:t>‹#›</a:t>
            </a:fld>
            <a:endParaRPr lang="en-US"/>
          </a:p>
        </p:txBody>
      </p:sp>
      <p:pic>
        <p:nvPicPr>
          <p:cNvPr id="6" name="Picture 5">
            <a:extLst>
              <a:ext uri="{FF2B5EF4-FFF2-40B4-BE49-F238E27FC236}">
                <a16:creationId xmlns:a16="http://schemas.microsoft.com/office/drawing/2014/main" id="{6A98B2D8-2184-F2CE-46CD-BC1F1F2E9185}"/>
              </a:ext>
            </a:extLst>
          </p:cNvPr>
          <p:cNvPicPr>
            <a:picLocks noChangeAspect="1"/>
          </p:cNvPicPr>
          <p:nvPr userDrawn="1"/>
        </p:nvPicPr>
        <p:blipFill>
          <a:blip r:embed="rId2"/>
          <a:stretch>
            <a:fillRect/>
          </a:stretch>
        </p:blipFill>
        <p:spPr>
          <a:xfrm>
            <a:off x="533792" y="5711484"/>
            <a:ext cx="1902117" cy="695004"/>
          </a:xfrm>
          <a:prstGeom prst="rect">
            <a:avLst/>
          </a:prstGeom>
        </p:spPr>
      </p:pic>
    </p:spTree>
    <p:extLst>
      <p:ext uri="{BB962C8B-B14F-4D97-AF65-F5344CB8AC3E}">
        <p14:creationId xmlns:p14="http://schemas.microsoft.com/office/powerpoint/2010/main" val="2469189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9E4BE6-496D-40DC-B691-9EE4ED2579BC}" type="datetimeFigureOut">
              <a:rPr lang="en-US" smtClean="0"/>
              <a:t>11/5/2025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3B654D-6239-404B-AFD5-0B1CBACF591A}" type="slidenum">
              <a:rPr lang="en-US" smtClean="0"/>
              <a:t>‹#›</a:t>
            </a:fld>
            <a:endParaRPr lang="en-US"/>
          </a:p>
        </p:txBody>
      </p:sp>
      <p:pic>
        <p:nvPicPr>
          <p:cNvPr id="5" name="Picture 4">
            <a:extLst>
              <a:ext uri="{FF2B5EF4-FFF2-40B4-BE49-F238E27FC236}">
                <a16:creationId xmlns:a16="http://schemas.microsoft.com/office/drawing/2014/main" id="{258128F9-CB5C-6F3D-5B9E-5BF272C9ABEC}"/>
              </a:ext>
            </a:extLst>
          </p:cNvPr>
          <p:cNvPicPr>
            <a:picLocks noChangeAspect="1"/>
          </p:cNvPicPr>
          <p:nvPr userDrawn="1"/>
        </p:nvPicPr>
        <p:blipFill>
          <a:blip r:embed="rId2"/>
          <a:stretch>
            <a:fillRect/>
          </a:stretch>
        </p:blipFill>
        <p:spPr>
          <a:xfrm>
            <a:off x="508626" y="5711484"/>
            <a:ext cx="1902117" cy="695004"/>
          </a:xfrm>
          <a:prstGeom prst="rect">
            <a:avLst/>
          </a:prstGeom>
        </p:spPr>
      </p:pic>
    </p:spTree>
    <p:extLst>
      <p:ext uri="{BB962C8B-B14F-4D97-AF65-F5344CB8AC3E}">
        <p14:creationId xmlns:p14="http://schemas.microsoft.com/office/powerpoint/2010/main" val="1041609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F9E4BE6-496D-40DC-B691-9EE4ED2579BC}"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3B654D-6239-404B-AFD5-0B1CBACF591A}" type="slidenum">
              <a:rPr lang="en-US" smtClean="0"/>
              <a:t>‹#›</a:t>
            </a:fld>
            <a:endParaRPr lang="en-US"/>
          </a:p>
        </p:txBody>
      </p:sp>
      <p:pic>
        <p:nvPicPr>
          <p:cNvPr id="8" name="Picture 7">
            <a:extLst>
              <a:ext uri="{FF2B5EF4-FFF2-40B4-BE49-F238E27FC236}">
                <a16:creationId xmlns:a16="http://schemas.microsoft.com/office/drawing/2014/main" id="{A99CEE00-338C-92C2-CC71-122FCE59AF0E}"/>
              </a:ext>
            </a:extLst>
          </p:cNvPr>
          <p:cNvPicPr>
            <a:picLocks noChangeAspect="1"/>
          </p:cNvPicPr>
          <p:nvPr userDrawn="1"/>
        </p:nvPicPr>
        <p:blipFill>
          <a:blip r:embed="rId2"/>
          <a:stretch>
            <a:fillRect/>
          </a:stretch>
        </p:blipFill>
        <p:spPr>
          <a:xfrm>
            <a:off x="540457" y="5711484"/>
            <a:ext cx="1902117" cy="695004"/>
          </a:xfrm>
          <a:prstGeom prst="rect">
            <a:avLst/>
          </a:prstGeom>
        </p:spPr>
      </p:pic>
    </p:spTree>
    <p:extLst>
      <p:ext uri="{BB962C8B-B14F-4D97-AF65-F5344CB8AC3E}">
        <p14:creationId xmlns:p14="http://schemas.microsoft.com/office/powerpoint/2010/main" val="915610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F9E4BE6-496D-40DC-B691-9EE4ED2579BC}"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3B654D-6239-404B-AFD5-0B1CBACF591A}" type="slidenum">
              <a:rPr lang="en-US" smtClean="0"/>
              <a:t>‹#›</a:t>
            </a:fld>
            <a:endParaRPr lang="en-US"/>
          </a:p>
        </p:txBody>
      </p:sp>
      <p:pic>
        <p:nvPicPr>
          <p:cNvPr id="8" name="Picture 7">
            <a:extLst>
              <a:ext uri="{FF2B5EF4-FFF2-40B4-BE49-F238E27FC236}">
                <a16:creationId xmlns:a16="http://schemas.microsoft.com/office/drawing/2014/main" id="{3ED612F0-AA4D-A3B1-701E-6107B51FCFBE}"/>
              </a:ext>
            </a:extLst>
          </p:cNvPr>
          <p:cNvPicPr>
            <a:picLocks noChangeAspect="1"/>
          </p:cNvPicPr>
          <p:nvPr userDrawn="1"/>
        </p:nvPicPr>
        <p:blipFill>
          <a:blip r:embed="rId2"/>
          <a:stretch>
            <a:fillRect/>
          </a:stretch>
        </p:blipFill>
        <p:spPr>
          <a:xfrm>
            <a:off x="609598" y="5712620"/>
            <a:ext cx="1902117" cy="695004"/>
          </a:xfrm>
          <a:prstGeom prst="rect">
            <a:avLst/>
          </a:prstGeom>
        </p:spPr>
      </p:pic>
    </p:spTree>
    <p:extLst>
      <p:ext uri="{BB962C8B-B14F-4D97-AF65-F5344CB8AC3E}">
        <p14:creationId xmlns:p14="http://schemas.microsoft.com/office/powerpoint/2010/main" val="2649294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F9E4BE6-496D-40DC-B691-9EE4ED2579BC}" type="datetimeFigureOut">
              <a:rPr lang="en-US" smtClean="0"/>
              <a:t>11/5/2025</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7E3B654D-6239-404B-AFD5-0B1CBACF591A}" type="slidenum">
              <a:rPr lang="en-US" smtClean="0"/>
              <a:t>‹#›</a:t>
            </a:fld>
            <a:endParaRPr lang="en-US"/>
          </a:p>
        </p:txBody>
      </p:sp>
    </p:spTree>
    <p:extLst>
      <p:ext uri="{BB962C8B-B14F-4D97-AF65-F5344CB8AC3E}">
        <p14:creationId xmlns:p14="http://schemas.microsoft.com/office/powerpoint/2010/main" val="154773540"/>
      </p:ext>
    </p:extLst>
  </p:cSld>
  <p:clrMap bg1="lt1" tx1="dk1" bg2="lt2" tx2="dk2" accent1="accent1" accent2="accent2" accent3="accent3" accent4="accent4" accent5="accent5" accent6="accent6" hlink="hlink" folHlink="folHlink"/>
  <p:sldLayoutIdLst>
    <p:sldLayoutId id="2147483831" r:id="rId1"/>
    <p:sldLayoutId id="2147483832" r:id="rId2"/>
    <p:sldLayoutId id="2147483833" r:id="rId3"/>
    <p:sldLayoutId id="2147483834" r:id="rId4"/>
    <p:sldLayoutId id="2147483835" r:id="rId5"/>
    <p:sldLayoutId id="2147483836" r:id="rId6"/>
    <p:sldLayoutId id="2147483837" r:id="rId7"/>
    <p:sldLayoutId id="2147483838" r:id="rId8"/>
    <p:sldLayoutId id="2147483839" r:id="rId9"/>
    <p:sldLayoutId id="2147483840" r:id="rId10"/>
    <p:sldLayoutId id="2147483841" r:id="rId11"/>
    <p:sldLayoutId id="2147483842" r:id="rId12"/>
    <p:sldLayoutId id="2147483843" r:id="rId13"/>
    <p:sldLayoutId id="2147483844" r:id="rId14"/>
    <p:sldLayoutId id="2147483845" r:id="rId15"/>
    <p:sldLayoutId id="214748384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4308B-9DC0-4F3D-B37C-E0518C934458}"/>
              </a:ext>
            </a:extLst>
          </p:cNvPr>
          <p:cNvSpPr>
            <a:spLocks noGrp="1"/>
          </p:cNvSpPr>
          <p:nvPr>
            <p:ph type="ctrTitle"/>
          </p:nvPr>
        </p:nvSpPr>
        <p:spPr>
          <a:xfrm>
            <a:off x="1034850" y="2267374"/>
            <a:ext cx="5826719" cy="1646302"/>
          </a:xfrm>
        </p:spPr>
        <p:txBody>
          <a:bodyPr/>
          <a:lstStyle/>
          <a:p>
            <a:pPr algn="ctr"/>
            <a:br>
              <a:rPr lang="en-US"/>
            </a:br>
            <a:br>
              <a:rPr lang="en-US"/>
            </a:br>
            <a:r>
              <a:rPr lang="en-US"/>
              <a:t>2026</a:t>
            </a:r>
            <a:br>
              <a:rPr lang="en-US"/>
            </a:br>
            <a:r>
              <a:rPr lang="en-US"/>
              <a:t>Leadership </a:t>
            </a:r>
            <a:r>
              <a:rPr lang="en-US" dirty="0"/>
              <a:t>Orientation</a:t>
            </a:r>
          </a:p>
        </p:txBody>
      </p:sp>
      <p:sp>
        <p:nvSpPr>
          <p:cNvPr id="3" name="Subtitle 2">
            <a:extLst>
              <a:ext uri="{FF2B5EF4-FFF2-40B4-BE49-F238E27FC236}">
                <a16:creationId xmlns:a16="http://schemas.microsoft.com/office/drawing/2014/main" id="{E1B7CC80-B904-443D-9310-EBD1D4AE4224}"/>
              </a:ext>
            </a:extLst>
          </p:cNvPr>
          <p:cNvSpPr>
            <a:spLocks noGrp="1"/>
          </p:cNvSpPr>
          <p:nvPr>
            <p:ph type="subTitle" idx="1"/>
          </p:nvPr>
        </p:nvSpPr>
        <p:spPr>
          <a:xfrm>
            <a:off x="289560" y="4322097"/>
            <a:ext cx="7317300" cy="341343"/>
          </a:xfrm>
        </p:spPr>
        <p:txBody>
          <a:bodyPr>
            <a:normAutofit fontScale="92500" lnSpcReduction="10000"/>
          </a:bodyPr>
          <a:lstStyle/>
          <a:p>
            <a:pPr algn="ctr"/>
            <a:r>
              <a:rPr lang="en-US" dirty="0"/>
              <a:t>Reelfoot Regional Association of REALTORS®</a:t>
            </a:r>
          </a:p>
        </p:txBody>
      </p:sp>
    </p:spTree>
    <p:extLst>
      <p:ext uri="{BB962C8B-B14F-4D97-AF65-F5344CB8AC3E}">
        <p14:creationId xmlns:p14="http://schemas.microsoft.com/office/powerpoint/2010/main" val="14254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5B856-84CC-487A-9D2C-AF4FCE516A0F}"/>
              </a:ext>
            </a:extLst>
          </p:cNvPr>
          <p:cNvSpPr>
            <a:spLocks noGrp="1"/>
          </p:cNvSpPr>
          <p:nvPr>
            <p:ph type="title"/>
          </p:nvPr>
        </p:nvSpPr>
        <p:spPr/>
        <p:txBody>
          <a:bodyPr/>
          <a:lstStyle/>
          <a:p>
            <a:r>
              <a:rPr lang="en-US" dirty="0"/>
              <a:t>FIDUCIARY DUTIES</a:t>
            </a:r>
          </a:p>
        </p:txBody>
      </p:sp>
      <p:sp>
        <p:nvSpPr>
          <p:cNvPr id="3" name="Content Placeholder 2">
            <a:extLst>
              <a:ext uri="{FF2B5EF4-FFF2-40B4-BE49-F238E27FC236}">
                <a16:creationId xmlns:a16="http://schemas.microsoft.com/office/drawing/2014/main" id="{281ADBDA-AE81-4F5B-B070-FFE00BE19E99}"/>
              </a:ext>
            </a:extLst>
          </p:cNvPr>
          <p:cNvSpPr>
            <a:spLocks noGrp="1"/>
          </p:cNvSpPr>
          <p:nvPr>
            <p:ph idx="1"/>
          </p:nvPr>
        </p:nvSpPr>
        <p:spPr>
          <a:xfrm>
            <a:off x="609599" y="1656080"/>
            <a:ext cx="7915931" cy="2727383"/>
          </a:xfrm>
        </p:spPr>
        <p:txBody>
          <a:bodyPr>
            <a:normAutofit/>
          </a:bodyPr>
          <a:lstStyle/>
          <a:p>
            <a:r>
              <a:rPr lang="en-US" sz="2800" dirty="0"/>
              <a:t>Duty of Obedience</a:t>
            </a:r>
          </a:p>
          <a:p>
            <a:r>
              <a:rPr lang="en-US" sz="2800" dirty="0"/>
              <a:t>Duty of Loyalty</a:t>
            </a:r>
          </a:p>
          <a:p>
            <a:r>
              <a:rPr lang="en-US" sz="2800" dirty="0"/>
              <a:t>Duty of Care</a:t>
            </a:r>
          </a:p>
        </p:txBody>
      </p:sp>
    </p:spTree>
    <p:extLst>
      <p:ext uri="{BB962C8B-B14F-4D97-AF65-F5344CB8AC3E}">
        <p14:creationId xmlns:p14="http://schemas.microsoft.com/office/powerpoint/2010/main" val="37790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449CF-D924-470E-8CA5-4B6B745119A9}"/>
              </a:ext>
            </a:extLst>
          </p:cNvPr>
          <p:cNvSpPr>
            <a:spLocks noGrp="1"/>
          </p:cNvSpPr>
          <p:nvPr>
            <p:ph type="title"/>
          </p:nvPr>
        </p:nvSpPr>
        <p:spPr/>
        <p:txBody>
          <a:bodyPr/>
          <a:lstStyle/>
          <a:p>
            <a:r>
              <a:rPr lang="en-US" dirty="0"/>
              <a:t>OBEDIENCE </a:t>
            </a:r>
          </a:p>
        </p:txBody>
      </p:sp>
      <p:sp>
        <p:nvSpPr>
          <p:cNvPr id="3" name="Content Placeholder 2">
            <a:extLst>
              <a:ext uri="{FF2B5EF4-FFF2-40B4-BE49-F238E27FC236}">
                <a16:creationId xmlns:a16="http://schemas.microsoft.com/office/drawing/2014/main" id="{9D1CCE42-12E2-4B73-A0B1-BCF60335F1F4}"/>
              </a:ext>
            </a:extLst>
          </p:cNvPr>
          <p:cNvSpPr>
            <a:spLocks noGrp="1"/>
          </p:cNvSpPr>
          <p:nvPr>
            <p:ph idx="1"/>
          </p:nvPr>
        </p:nvSpPr>
        <p:spPr>
          <a:xfrm>
            <a:off x="609599" y="1735072"/>
            <a:ext cx="7915931" cy="2727383"/>
          </a:xfrm>
        </p:spPr>
        <p:txBody>
          <a:bodyPr>
            <a:normAutofit lnSpcReduction="10000"/>
          </a:bodyPr>
          <a:lstStyle/>
          <a:p>
            <a:r>
              <a:rPr lang="en-US" sz="2800" dirty="0"/>
              <a:t>Obey the rules - Governing Documents</a:t>
            </a:r>
          </a:p>
          <a:p>
            <a:pPr lvl="1"/>
            <a:r>
              <a:rPr lang="en-US" sz="2000" dirty="0"/>
              <a:t>Articles of Incorporation</a:t>
            </a:r>
          </a:p>
          <a:p>
            <a:pPr lvl="1"/>
            <a:r>
              <a:rPr lang="en-US" sz="2000" dirty="0"/>
              <a:t>Bylaws</a:t>
            </a:r>
          </a:p>
          <a:p>
            <a:pPr lvl="1"/>
            <a:r>
              <a:rPr lang="en-US" sz="2000" dirty="0"/>
              <a:t>Policies &amp; Procedures</a:t>
            </a:r>
          </a:p>
          <a:p>
            <a:pPr lvl="1"/>
            <a:r>
              <a:rPr lang="en-US" sz="2000" dirty="0"/>
              <a:t>Strategic Plan</a:t>
            </a:r>
          </a:p>
          <a:p>
            <a:r>
              <a:rPr lang="en-US" sz="2800" dirty="0"/>
              <a:t>Speak with one voice</a:t>
            </a:r>
          </a:p>
          <a:p>
            <a:pPr marL="342900" lvl="1" indent="0">
              <a:buNone/>
            </a:pPr>
            <a:endParaRPr lang="en-US" sz="1500" dirty="0"/>
          </a:p>
        </p:txBody>
      </p:sp>
    </p:spTree>
    <p:extLst>
      <p:ext uri="{BB962C8B-B14F-4D97-AF65-F5344CB8AC3E}">
        <p14:creationId xmlns:p14="http://schemas.microsoft.com/office/powerpoint/2010/main" val="19669299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5B856-84CC-487A-9D2C-AF4FCE516A0F}"/>
              </a:ext>
            </a:extLst>
          </p:cNvPr>
          <p:cNvSpPr>
            <a:spLocks noGrp="1"/>
          </p:cNvSpPr>
          <p:nvPr>
            <p:ph type="title"/>
          </p:nvPr>
        </p:nvSpPr>
        <p:spPr/>
        <p:txBody>
          <a:bodyPr/>
          <a:lstStyle/>
          <a:p>
            <a:r>
              <a:rPr lang="en-US" dirty="0"/>
              <a:t>LOYALTY</a:t>
            </a:r>
          </a:p>
        </p:txBody>
      </p:sp>
      <p:sp>
        <p:nvSpPr>
          <p:cNvPr id="3" name="Content Placeholder 2">
            <a:extLst>
              <a:ext uri="{FF2B5EF4-FFF2-40B4-BE49-F238E27FC236}">
                <a16:creationId xmlns:a16="http://schemas.microsoft.com/office/drawing/2014/main" id="{281ADBDA-AE81-4F5B-B070-FFE00BE19E99}"/>
              </a:ext>
            </a:extLst>
          </p:cNvPr>
          <p:cNvSpPr>
            <a:spLocks noGrp="1"/>
          </p:cNvSpPr>
          <p:nvPr>
            <p:ph idx="1"/>
          </p:nvPr>
        </p:nvSpPr>
        <p:spPr>
          <a:xfrm>
            <a:off x="492760" y="1764880"/>
            <a:ext cx="7915931" cy="2727383"/>
          </a:xfrm>
        </p:spPr>
        <p:txBody>
          <a:bodyPr>
            <a:normAutofit/>
          </a:bodyPr>
          <a:lstStyle/>
          <a:p>
            <a:r>
              <a:rPr lang="en-US" sz="2800" dirty="0"/>
              <a:t>Avoid conflicts of interest – DISCLOSE!</a:t>
            </a:r>
          </a:p>
          <a:p>
            <a:r>
              <a:rPr lang="en-US" sz="2800" dirty="0"/>
              <a:t>Corporate Opportunities</a:t>
            </a:r>
          </a:p>
          <a:p>
            <a:r>
              <a:rPr lang="en-US" sz="2800" dirty="0"/>
              <a:t>Confidentiality</a:t>
            </a:r>
          </a:p>
        </p:txBody>
      </p:sp>
    </p:spTree>
    <p:extLst>
      <p:ext uri="{BB962C8B-B14F-4D97-AF65-F5344CB8AC3E}">
        <p14:creationId xmlns:p14="http://schemas.microsoft.com/office/powerpoint/2010/main" val="5839758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D668A-F885-483E-BCD1-866D79DBD19D}"/>
              </a:ext>
            </a:extLst>
          </p:cNvPr>
          <p:cNvSpPr>
            <a:spLocks noGrp="1"/>
          </p:cNvSpPr>
          <p:nvPr>
            <p:ph type="title"/>
          </p:nvPr>
        </p:nvSpPr>
        <p:spPr/>
        <p:txBody>
          <a:bodyPr/>
          <a:lstStyle/>
          <a:p>
            <a:r>
              <a:rPr lang="en-US" dirty="0"/>
              <a:t>CARE</a:t>
            </a:r>
          </a:p>
        </p:txBody>
      </p:sp>
      <p:sp>
        <p:nvSpPr>
          <p:cNvPr id="3" name="Content Placeholder 2">
            <a:extLst>
              <a:ext uri="{FF2B5EF4-FFF2-40B4-BE49-F238E27FC236}">
                <a16:creationId xmlns:a16="http://schemas.microsoft.com/office/drawing/2014/main" id="{E28B995E-0D3B-4FF4-9366-F6931EF62AC0}"/>
              </a:ext>
            </a:extLst>
          </p:cNvPr>
          <p:cNvSpPr>
            <a:spLocks noGrp="1"/>
          </p:cNvSpPr>
          <p:nvPr>
            <p:ph idx="1"/>
          </p:nvPr>
        </p:nvSpPr>
        <p:spPr>
          <a:xfrm>
            <a:off x="402715" y="1270000"/>
            <a:ext cx="6761480" cy="2727383"/>
          </a:xfrm>
        </p:spPr>
        <p:txBody>
          <a:bodyPr>
            <a:noAutofit/>
          </a:bodyPr>
          <a:lstStyle/>
          <a:p>
            <a:r>
              <a:rPr lang="en-US" sz="2800" dirty="0">
                <a:latin typeface="+mj-lt"/>
              </a:rPr>
              <a:t>Directors must be prudent in overseeing the organization’s affairs. Directors must handle the organizational duties with such care as an ordinary prudent person would use under similar circumstances. </a:t>
            </a:r>
          </a:p>
          <a:p>
            <a:r>
              <a:rPr lang="en-US" sz="2800" dirty="0">
                <a:latin typeface="+mj-lt"/>
              </a:rPr>
              <a:t>Business Judgement Rule</a:t>
            </a:r>
            <a:endParaRPr lang="en-US" sz="2800" dirty="0">
              <a:solidFill>
                <a:srgbClr val="000000"/>
              </a:solidFill>
              <a:latin typeface="+mj-lt"/>
            </a:endParaRPr>
          </a:p>
          <a:p>
            <a:pPr lvl="1"/>
            <a:r>
              <a:rPr lang="en-US" sz="2000" dirty="0">
                <a:latin typeface="+mj-lt"/>
              </a:rPr>
              <a:t>Act in good faith </a:t>
            </a:r>
          </a:p>
          <a:p>
            <a:pPr lvl="2"/>
            <a:r>
              <a:rPr lang="en-US" sz="2000" dirty="0">
                <a:latin typeface="+mj-lt"/>
              </a:rPr>
              <a:t>Show up</a:t>
            </a:r>
          </a:p>
          <a:p>
            <a:pPr lvl="2"/>
            <a:r>
              <a:rPr lang="en-US" sz="2000" dirty="0">
                <a:latin typeface="+mj-lt"/>
              </a:rPr>
              <a:t>Be prepared (read materials)</a:t>
            </a:r>
          </a:p>
          <a:p>
            <a:pPr lvl="2"/>
            <a:r>
              <a:rPr lang="en-US" sz="2000" dirty="0">
                <a:latin typeface="+mj-lt"/>
              </a:rPr>
              <a:t>Ask questions</a:t>
            </a:r>
          </a:p>
          <a:p>
            <a:pPr lvl="2"/>
            <a:r>
              <a:rPr lang="en-US" sz="2000" dirty="0">
                <a:latin typeface="+mj-lt"/>
              </a:rPr>
              <a:t>Be informed</a:t>
            </a:r>
          </a:p>
          <a:p>
            <a:pPr lvl="3"/>
            <a:endParaRPr lang="en-US" sz="2100" dirty="0"/>
          </a:p>
          <a:p>
            <a:pPr marL="0" indent="0">
              <a:buNone/>
            </a:pPr>
            <a:endParaRPr lang="en-US" sz="2100" dirty="0"/>
          </a:p>
          <a:p>
            <a:pPr marL="0" indent="0">
              <a:buNone/>
            </a:pPr>
            <a:endParaRPr lang="en-US" sz="2100" dirty="0"/>
          </a:p>
        </p:txBody>
      </p:sp>
    </p:spTree>
    <p:extLst>
      <p:ext uri="{BB962C8B-B14F-4D97-AF65-F5344CB8AC3E}">
        <p14:creationId xmlns:p14="http://schemas.microsoft.com/office/powerpoint/2010/main" val="12146282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6100-1455-467D-8F3B-1BEF773FF178}"/>
              </a:ext>
            </a:extLst>
          </p:cNvPr>
          <p:cNvSpPr>
            <a:spLocks noGrp="1"/>
          </p:cNvSpPr>
          <p:nvPr>
            <p:ph type="title"/>
          </p:nvPr>
        </p:nvSpPr>
        <p:spPr/>
        <p:txBody>
          <a:bodyPr/>
          <a:lstStyle/>
          <a:p>
            <a:r>
              <a:rPr lang="en-US" dirty="0"/>
              <a:t>THE BUDGET</a:t>
            </a:r>
          </a:p>
        </p:txBody>
      </p:sp>
      <p:sp>
        <p:nvSpPr>
          <p:cNvPr id="3" name="Content Placeholder 2">
            <a:extLst>
              <a:ext uri="{FF2B5EF4-FFF2-40B4-BE49-F238E27FC236}">
                <a16:creationId xmlns:a16="http://schemas.microsoft.com/office/drawing/2014/main" id="{FF8B8C1B-C527-4498-80FB-24ACDAA262F6}"/>
              </a:ext>
            </a:extLst>
          </p:cNvPr>
          <p:cNvSpPr>
            <a:spLocks noGrp="1"/>
          </p:cNvSpPr>
          <p:nvPr>
            <p:ph idx="1"/>
          </p:nvPr>
        </p:nvSpPr>
        <p:spPr>
          <a:xfrm>
            <a:off x="609599" y="1564742"/>
            <a:ext cx="7174692" cy="2727383"/>
          </a:xfrm>
        </p:spPr>
        <p:txBody>
          <a:bodyPr>
            <a:noAutofit/>
          </a:bodyPr>
          <a:lstStyle/>
          <a:p>
            <a:r>
              <a:rPr lang="en-US" sz="2800" dirty="0">
                <a:latin typeface="+mj-lt"/>
              </a:rPr>
              <a:t>Directors have a responsibility to protect association resources and read, understand and approve the financial statements</a:t>
            </a:r>
          </a:p>
          <a:p>
            <a:r>
              <a:rPr lang="en-US" sz="2800" dirty="0">
                <a:latin typeface="+mj-lt"/>
              </a:rPr>
              <a:t>Directors who want help understanding accounting principles and financial statements should ask the executive director or organization’s accountant.</a:t>
            </a:r>
          </a:p>
          <a:p>
            <a:pPr marL="0" indent="0">
              <a:buNone/>
            </a:pPr>
            <a:endParaRPr lang="en-US" sz="2800" dirty="0"/>
          </a:p>
        </p:txBody>
      </p:sp>
    </p:spTree>
    <p:extLst>
      <p:ext uri="{BB962C8B-B14F-4D97-AF65-F5344CB8AC3E}">
        <p14:creationId xmlns:p14="http://schemas.microsoft.com/office/powerpoint/2010/main" val="20319275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D668A-F885-483E-BCD1-866D79DBD19D}"/>
              </a:ext>
            </a:extLst>
          </p:cNvPr>
          <p:cNvSpPr>
            <a:spLocks noGrp="1"/>
          </p:cNvSpPr>
          <p:nvPr>
            <p:ph type="title"/>
          </p:nvPr>
        </p:nvSpPr>
        <p:spPr/>
        <p:txBody>
          <a:bodyPr/>
          <a:lstStyle/>
          <a:p>
            <a:r>
              <a:rPr lang="en-US" dirty="0"/>
              <a:t>ANTITRUST</a:t>
            </a:r>
          </a:p>
        </p:txBody>
      </p:sp>
      <p:sp>
        <p:nvSpPr>
          <p:cNvPr id="3" name="Content Placeholder 2">
            <a:extLst>
              <a:ext uri="{FF2B5EF4-FFF2-40B4-BE49-F238E27FC236}">
                <a16:creationId xmlns:a16="http://schemas.microsoft.com/office/drawing/2014/main" id="{E28B995E-0D3B-4FF4-9366-F6931EF62AC0}"/>
              </a:ext>
            </a:extLst>
          </p:cNvPr>
          <p:cNvSpPr>
            <a:spLocks noGrp="1"/>
          </p:cNvSpPr>
          <p:nvPr>
            <p:ph idx="1"/>
          </p:nvPr>
        </p:nvSpPr>
        <p:spPr>
          <a:xfrm>
            <a:off x="620568" y="1920479"/>
            <a:ext cx="7915931" cy="2727383"/>
          </a:xfrm>
        </p:spPr>
        <p:txBody>
          <a:bodyPr>
            <a:normAutofit/>
          </a:bodyPr>
          <a:lstStyle/>
          <a:p>
            <a:r>
              <a:rPr lang="en-US" sz="2800" dirty="0"/>
              <a:t>Commissions (no price fixing)</a:t>
            </a:r>
          </a:p>
          <a:p>
            <a:r>
              <a:rPr lang="en-US" sz="2800" dirty="0"/>
              <a:t>Business Models (no boycotts)</a:t>
            </a:r>
          </a:p>
          <a:p>
            <a:r>
              <a:rPr lang="en-US" sz="2800" dirty="0"/>
              <a:t>Group Boycotts (don’t)</a:t>
            </a:r>
          </a:p>
        </p:txBody>
      </p:sp>
    </p:spTree>
    <p:extLst>
      <p:ext uri="{BB962C8B-B14F-4D97-AF65-F5344CB8AC3E}">
        <p14:creationId xmlns:p14="http://schemas.microsoft.com/office/powerpoint/2010/main" val="25137518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FA564-3FB1-48DF-AF7E-D7D95F5D7320}"/>
              </a:ext>
            </a:extLst>
          </p:cNvPr>
          <p:cNvSpPr>
            <a:spLocks noGrp="1"/>
          </p:cNvSpPr>
          <p:nvPr>
            <p:ph type="title"/>
          </p:nvPr>
        </p:nvSpPr>
        <p:spPr/>
        <p:txBody>
          <a:bodyPr/>
          <a:lstStyle/>
          <a:p>
            <a:r>
              <a:rPr lang="en-US" dirty="0"/>
              <a:t>RISK MANAGEMENT POLICIES</a:t>
            </a:r>
          </a:p>
        </p:txBody>
      </p:sp>
      <p:sp>
        <p:nvSpPr>
          <p:cNvPr id="3" name="Content Placeholder 2">
            <a:extLst>
              <a:ext uri="{FF2B5EF4-FFF2-40B4-BE49-F238E27FC236}">
                <a16:creationId xmlns:a16="http://schemas.microsoft.com/office/drawing/2014/main" id="{65677D1E-DE32-4B4D-A632-6CA1B319D8AA}"/>
              </a:ext>
            </a:extLst>
          </p:cNvPr>
          <p:cNvSpPr>
            <a:spLocks noGrp="1"/>
          </p:cNvSpPr>
          <p:nvPr>
            <p:ph idx="1"/>
          </p:nvPr>
        </p:nvSpPr>
        <p:spPr>
          <a:xfrm>
            <a:off x="614034" y="2047939"/>
            <a:ext cx="7915931" cy="2727383"/>
          </a:xfrm>
        </p:spPr>
        <p:txBody>
          <a:bodyPr>
            <a:normAutofit fontScale="92500" lnSpcReduction="20000"/>
          </a:bodyPr>
          <a:lstStyle/>
          <a:p>
            <a:r>
              <a:rPr lang="en-US" sz="2800" dirty="0"/>
              <a:t>RRAR Code of Conduct</a:t>
            </a:r>
          </a:p>
          <a:p>
            <a:r>
              <a:rPr lang="en-US" sz="2800" dirty="0"/>
              <a:t>Conflict of Interest Policy</a:t>
            </a:r>
          </a:p>
          <a:p>
            <a:r>
              <a:rPr lang="en-US" sz="2800" dirty="0"/>
              <a:t>Antitrust Policy</a:t>
            </a:r>
          </a:p>
          <a:p>
            <a:r>
              <a:rPr lang="en-US" sz="2800" dirty="0"/>
              <a:t>Confidentiality Agreement</a:t>
            </a:r>
          </a:p>
          <a:p>
            <a:r>
              <a:rPr lang="en-US" sz="2800" dirty="0"/>
              <a:t>Harassment Policy</a:t>
            </a:r>
          </a:p>
          <a:p>
            <a:r>
              <a:rPr lang="en-US" sz="2800" dirty="0"/>
              <a:t>Whistleblower Protection Policy</a:t>
            </a:r>
          </a:p>
          <a:p>
            <a:pPr marL="0" indent="0">
              <a:buNone/>
            </a:pPr>
            <a:endParaRPr lang="en-US" sz="2100" dirty="0"/>
          </a:p>
        </p:txBody>
      </p:sp>
    </p:spTree>
    <p:extLst>
      <p:ext uri="{BB962C8B-B14F-4D97-AF65-F5344CB8AC3E}">
        <p14:creationId xmlns:p14="http://schemas.microsoft.com/office/powerpoint/2010/main" val="1078021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6100-1455-467D-8F3B-1BEF773FF178}"/>
              </a:ext>
            </a:extLst>
          </p:cNvPr>
          <p:cNvSpPr>
            <a:spLocks noGrp="1"/>
          </p:cNvSpPr>
          <p:nvPr>
            <p:ph type="title"/>
          </p:nvPr>
        </p:nvSpPr>
        <p:spPr/>
        <p:txBody>
          <a:bodyPr/>
          <a:lstStyle/>
          <a:p>
            <a:r>
              <a:rPr lang="en-US" dirty="0"/>
              <a:t>PROTECTION</a:t>
            </a:r>
          </a:p>
        </p:txBody>
      </p:sp>
      <p:sp>
        <p:nvSpPr>
          <p:cNvPr id="3" name="Content Placeholder 2">
            <a:extLst>
              <a:ext uri="{FF2B5EF4-FFF2-40B4-BE49-F238E27FC236}">
                <a16:creationId xmlns:a16="http://schemas.microsoft.com/office/drawing/2014/main" id="{FF8B8C1B-C527-4498-80FB-24ACDAA262F6}"/>
              </a:ext>
            </a:extLst>
          </p:cNvPr>
          <p:cNvSpPr>
            <a:spLocks noGrp="1"/>
          </p:cNvSpPr>
          <p:nvPr>
            <p:ph idx="1"/>
          </p:nvPr>
        </p:nvSpPr>
        <p:spPr>
          <a:xfrm>
            <a:off x="609599" y="1756411"/>
            <a:ext cx="7915931" cy="2727383"/>
          </a:xfrm>
        </p:spPr>
        <p:txBody>
          <a:bodyPr>
            <a:noAutofit/>
          </a:bodyPr>
          <a:lstStyle/>
          <a:p>
            <a:r>
              <a:rPr lang="en-US" sz="2800" dirty="0">
                <a:latin typeface="+mj-lt"/>
              </a:rPr>
              <a:t>NAR E&amp;O Insurance </a:t>
            </a:r>
          </a:p>
          <a:p>
            <a:pPr marL="342900" lvl="1" indent="0">
              <a:buNone/>
            </a:pPr>
            <a:r>
              <a:rPr lang="en-US" sz="2000" dirty="0">
                <a:latin typeface="+mj-lt"/>
              </a:rPr>
              <a:t>While the law provides directors with protection as they carry out their governance duties, the organization is still open to law suits. Thus, insurance coverages help to protect the board.</a:t>
            </a:r>
          </a:p>
          <a:p>
            <a:pPr marL="0" indent="0">
              <a:buNone/>
            </a:pPr>
            <a:endParaRPr lang="en-US" sz="1500" dirty="0">
              <a:latin typeface="+mj-lt"/>
            </a:endParaRPr>
          </a:p>
        </p:txBody>
      </p:sp>
    </p:spTree>
    <p:extLst>
      <p:ext uri="{BB962C8B-B14F-4D97-AF65-F5344CB8AC3E}">
        <p14:creationId xmlns:p14="http://schemas.microsoft.com/office/powerpoint/2010/main" val="24626650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D668A-F885-483E-BCD1-866D79DBD19D}"/>
              </a:ext>
            </a:extLst>
          </p:cNvPr>
          <p:cNvSpPr>
            <a:spLocks noGrp="1"/>
          </p:cNvSpPr>
          <p:nvPr>
            <p:ph type="title"/>
          </p:nvPr>
        </p:nvSpPr>
        <p:spPr/>
        <p:txBody>
          <a:bodyPr/>
          <a:lstStyle/>
          <a:p>
            <a:r>
              <a:rPr lang="en-US" dirty="0"/>
              <a:t>MEETING BASICS</a:t>
            </a:r>
          </a:p>
        </p:txBody>
      </p:sp>
      <p:sp>
        <p:nvSpPr>
          <p:cNvPr id="3" name="Content Placeholder 2">
            <a:extLst>
              <a:ext uri="{FF2B5EF4-FFF2-40B4-BE49-F238E27FC236}">
                <a16:creationId xmlns:a16="http://schemas.microsoft.com/office/drawing/2014/main" id="{E28B995E-0D3B-4FF4-9366-F6931EF62AC0}"/>
              </a:ext>
            </a:extLst>
          </p:cNvPr>
          <p:cNvSpPr>
            <a:spLocks noGrp="1"/>
          </p:cNvSpPr>
          <p:nvPr>
            <p:ph idx="1"/>
          </p:nvPr>
        </p:nvSpPr>
        <p:spPr>
          <a:xfrm>
            <a:off x="509811" y="1738552"/>
            <a:ext cx="6447501" cy="2910580"/>
          </a:xfrm>
        </p:spPr>
        <p:txBody>
          <a:bodyPr>
            <a:normAutofit/>
          </a:bodyPr>
          <a:lstStyle/>
          <a:p>
            <a:r>
              <a:rPr lang="en-US" sz="2800" dirty="0"/>
              <a:t>Be prepared</a:t>
            </a:r>
          </a:p>
          <a:p>
            <a:r>
              <a:rPr lang="en-US" sz="2800" dirty="0"/>
              <a:t>Arrive on time</a:t>
            </a:r>
          </a:p>
          <a:p>
            <a:r>
              <a:rPr lang="en-US" sz="2800" dirty="0"/>
              <a:t>Ask Questions</a:t>
            </a:r>
          </a:p>
          <a:p>
            <a:r>
              <a:rPr lang="en-US" sz="2800" dirty="0"/>
              <a:t>Vote when appropriate</a:t>
            </a:r>
          </a:p>
        </p:txBody>
      </p:sp>
    </p:spTree>
    <p:extLst>
      <p:ext uri="{BB962C8B-B14F-4D97-AF65-F5344CB8AC3E}">
        <p14:creationId xmlns:p14="http://schemas.microsoft.com/office/powerpoint/2010/main" val="14879443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28E3A2-BF8E-4CB3-9677-3F01364D0A40}"/>
              </a:ext>
            </a:extLst>
          </p:cNvPr>
          <p:cNvSpPr>
            <a:spLocks noGrp="1"/>
          </p:cNvSpPr>
          <p:nvPr>
            <p:ph type="title"/>
          </p:nvPr>
        </p:nvSpPr>
        <p:spPr/>
        <p:txBody>
          <a:bodyPr/>
          <a:lstStyle/>
          <a:p>
            <a:r>
              <a:rPr lang="en-US" dirty="0"/>
              <a:t>Q &amp; A</a:t>
            </a:r>
          </a:p>
        </p:txBody>
      </p:sp>
      <p:sp>
        <p:nvSpPr>
          <p:cNvPr id="3" name="Content Placeholder 2">
            <a:extLst>
              <a:ext uri="{FF2B5EF4-FFF2-40B4-BE49-F238E27FC236}">
                <a16:creationId xmlns:a16="http://schemas.microsoft.com/office/drawing/2014/main" id="{071557ED-F24D-4C83-A7BC-C06F6C5D62A2}"/>
              </a:ext>
            </a:extLst>
          </p:cNvPr>
          <p:cNvSpPr>
            <a:spLocks noGrp="1"/>
          </p:cNvSpPr>
          <p:nvPr>
            <p:ph idx="1"/>
          </p:nvPr>
        </p:nvSpPr>
        <p:spPr>
          <a:xfrm>
            <a:off x="508000" y="2305051"/>
            <a:ext cx="7915931" cy="2727383"/>
          </a:xfrm>
        </p:spPr>
        <p:txBody>
          <a:bodyPr>
            <a:normAutofit/>
          </a:bodyPr>
          <a:lstStyle/>
          <a:p>
            <a:r>
              <a:rPr lang="en-US" sz="2800" dirty="0"/>
              <a:t>Have fun!</a:t>
            </a:r>
          </a:p>
          <a:p>
            <a:r>
              <a:rPr lang="en-US" sz="2800" dirty="0"/>
              <a:t>Enjoy the experience!</a:t>
            </a:r>
          </a:p>
          <a:p>
            <a:r>
              <a:rPr lang="en-US" sz="2800" dirty="0"/>
              <a:t>The staff is here to help!</a:t>
            </a:r>
          </a:p>
        </p:txBody>
      </p:sp>
    </p:spTree>
    <p:extLst>
      <p:ext uri="{BB962C8B-B14F-4D97-AF65-F5344CB8AC3E}">
        <p14:creationId xmlns:p14="http://schemas.microsoft.com/office/powerpoint/2010/main" val="3537894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449CF-D924-470E-8CA5-4B6B745119A9}"/>
              </a:ext>
            </a:extLst>
          </p:cNvPr>
          <p:cNvSpPr>
            <a:spLocks noGrp="1"/>
          </p:cNvSpPr>
          <p:nvPr>
            <p:ph type="title"/>
          </p:nvPr>
        </p:nvSpPr>
        <p:spPr/>
        <p:txBody>
          <a:bodyPr/>
          <a:lstStyle/>
          <a:p>
            <a:r>
              <a:rPr lang="en-US" dirty="0"/>
              <a:t>AGENDA</a:t>
            </a:r>
            <a:endParaRPr lang="en-US" dirty="0">
              <a:solidFill>
                <a:schemeClr val="tx1"/>
              </a:solidFill>
            </a:endParaRPr>
          </a:p>
        </p:txBody>
      </p:sp>
      <p:sp>
        <p:nvSpPr>
          <p:cNvPr id="3" name="Content Placeholder 2">
            <a:extLst>
              <a:ext uri="{FF2B5EF4-FFF2-40B4-BE49-F238E27FC236}">
                <a16:creationId xmlns:a16="http://schemas.microsoft.com/office/drawing/2014/main" id="{9D1CCE42-12E2-4B73-A0B1-BCF60335F1F4}"/>
              </a:ext>
            </a:extLst>
          </p:cNvPr>
          <p:cNvSpPr>
            <a:spLocks noGrp="1"/>
          </p:cNvSpPr>
          <p:nvPr>
            <p:ph idx="1"/>
          </p:nvPr>
        </p:nvSpPr>
        <p:spPr>
          <a:xfrm>
            <a:off x="609599" y="1610360"/>
            <a:ext cx="6347714" cy="3880773"/>
          </a:xfrm>
        </p:spPr>
        <p:txBody>
          <a:bodyPr>
            <a:normAutofit/>
          </a:bodyPr>
          <a:lstStyle/>
          <a:p>
            <a:r>
              <a:rPr lang="en-US" sz="2800" dirty="0">
                <a:solidFill>
                  <a:schemeClr val="tx1"/>
                </a:solidFill>
              </a:rPr>
              <a:t>Introductions</a:t>
            </a:r>
          </a:p>
          <a:p>
            <a:r>
              <a:rPr lang="en-US" sz="2800" dirty="0">
                <a:solidFill>
                  <a:schemeClr val="tx1"/>
                </a:solidFill>
              </a:rPr>
              <a:t>History of Organization</a:t>
            </a:r>
          </a:p>
          <a:p>
            <a:r>
              <a:rPr lang="en-US" sz="2800" dirty="0">
                <a:solidFill>
                  <a:schemeClr val="tx1"/>
                </a:solidFill>
              </a:rPr>
              <a:t>Overview of Leadership</a:t>
            </a:r>
          </a:p>
          <a:p>
            <a:pPr lvl="1"/>
            <a:r>
              <a:rPr lang="en-US" sz="2000" dirty="0">
                <a:solidFill>
                  <a:schemeClr val="tx1"/>
                </a:solidFill>
              </a:rPr>
              <a:t>Roles &amp; Responsibilities</a:t>
            </a:r>
          </a:p>
          <a:p>
            <a:r>
              <a:rPr lang="en-US" sz="2800" dirty="0">
                <a:solidFill>
                  <a:schemeClr val="tx1"/>
                </a:solidFill>
              </a:rPr>
              <a:t>Responsibilities of a Board Member</a:t>
            </a:r>
          </a:p>
          <a:p>
            <a:pPr lvl="1"/>
            <a:r>
              <a:rPr lang="en-US" sz="2000" dirty="0">
                <a:solidFill>
                  <a:schemeClr val="tx1"/>
                </a:solidFill>
              </a:rPr>
              <a:t>Fiduciary Duties</a:t>
            </a:r>
          </a:p>
          <a:p>
            <a:pPr marL="0" indent="0">
              <a:buNone/>
            </a:pPr>
            <a:r>
              <a:rPr lang="en-US" dirty="0"/>
              <a:t>	</a:t>
            </a:r>
          </a:p>
          <a:p>
            <a:pPr marL="342900" lvl="1" indent="0">
              <a:buNone/>
            </a:pPr>
            <a:endParaRPr lang="en-US" dirty="0"/>
          </a:p>
          <a:p>
            <a:pPr marL="342900" lvl="1" indent="0">
              <a:buNone/>
            </a:pPr>
            <a:endParaRPr lang="en-US" dirty="0"/>
          </a:p>
        </p:txBody>
      </p:sp>
    </p:spTree>
    <p:extLst>
      <p:ext uri="{BB962C8B-B14F-4D97-AF65-F5344CB8AC3E}">
        <p14:creationId xmlns:p14="http://schemas.microsoft.com/office/powerpoint/2010/main" val="2171142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5B856-84CC-487A-9D2C-AF4FCE516A0F}"/>
              </a:ext>
            </a:extLst>
          </p:cNvPr>
          <p:cNvSpPr>
            <a:spLocks noGrp="1"/>
          </p:cNvSpPr>
          <p:nvPr>
            <p:ph type="title"/>
          </p:nvPr>
        </p:nvSpPr>
        <p:spPr/>
        <p:txBody>
          <a:bodyPr/>
          <a:lstStyle/>
          <a:p>
            <a:r>
              <a:rPr lang="en-US" dirty="0"/>
              <a:t>INTRODUCTIONS</a:t>
            </a:r>
          </a:p>
        </p:txBody>
      </p:sp>
      <p:sp>
        <p:nvSpPr>
          <p:cNvPr id="3" name="Content Placeholder 2">
            <a:extLst>
              <a:ext uri="{FF2B5EF4-FFF2-40B4-BE49-F238E27FC236}">
                <a16:creationId xmlns:a16="http://schemas.microsoft.com/office/drawing/2014/main" id="{281ADBDA-AE81-4F5B-B070-FFE00BE19E99}"/>
              </a:ext>
            </a:extLst>
          </p:cNvPr>
          <p:cNvSpPr>
            <a:spLocks noGrp="1"/>
          </p:cNvSpPr>
          <p:nvPr>
            <p:ph idx="1"/>
          </p:nvPr>
        </p:nvSpPr>
        <p:spPr>
          <a:xfrm>
            <a:off x="609599" y="1692041"/>
            <a:ext cx="7915931" cy="2727383"/>
          </a:xfrm>
        </p:spPr>
        <p:txBody>
          <a:bodyPr>
            <a:normAutofit/>
          </a:bodyPr>
          <a:lstStyle/>
          <a:p>
            <a:r>
              <a:rPr lang="en-US" sz="2800" dirty="0"/>
              <a:t>Name</a:t>
            </a:r>
          </a:p>
          <a:p>
            <a:r>
              <a:rPr lang="en-US" sz="2800" dirty="0"/>
              <a:t>Position</a:t>
            </a:r>
          </a:p>
          <a:p>
            <a:r>
              <a:rPr lang="en-US" sz="2800" dirty="0"/>
              <a:t>Years as a REALTOR®</a:t>
            </a:r>
          </a:p>
          <a:p>
            <a:r>
              <a:rPr lang="en-US" sz="2800" dirty="0"/>
              <a:t>Question</a:t>
            </a:r>
          </a:p>
        </p:txBody>
      </p:sp>
    </p:spTree>
    <p:extLst>
      <p:ext uri="{BB962C8B-B14F-4D97-AF65-F5344CB8AC3E}">
        <p14:creationId xmlns:p14="http://schemas.microsoft.com/office/powerpoint/2010/main" val="1303958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105DD-C6C5-4C81-BD93-2D5155ED7440}"/>
              </a:ext>
            </a:extLst>
          </p:cNvPr>
          <p:cNvSpPr>
            <a:spLocks noGrp="1"/>
          </p:cNvSpPr>
          <p:nvPr>
            <p:ph type="title"/>
          </p:nvPr>
        </p:nvSpPr>
        <p:spPr/>
        <p:txBody>
          <a:bodyPr/>
          <a:lstStyle/>
          <a:p>
            <a:r>
              <a:rPr lang="en-US" dirty="0"/>
              <a:t>HISTORY</a:t>
            </a:r>
          </a:p>
        </p:txBody>
      </p:sp>
      <p:sp>
        <p:nvSpPr>
          <p:cNvPr id="3" name="Content Placeholder 2">
            <a:extLst>
              <a:ext uri="{FF2B5EF4-FFF2-40B4-BE49-F238E27FC236}">
                <a16:creationId xmlns:a16="http://schemas.microsoft.com/office/drawing/2014/main" id="{0C23799D-D3C2-4FBC-98BF-0A39EAA21315}"/>
              </a:ext>
            </a:extLst>
          </p:cNvPr>
          <p:cNvSpPr>
            <a:spLocks noGrp="1"/>
          </p:cNvSpPr>
          <p:nvPr>
            <p:ph idx="1"/>
          </p:nvPr>
        </p:nvSpPr>
        <p:spPr>
          <a:xfrm>
            <a:off x="609599" y="1771828"/>
            <a:ext cx="7915931" cy="2727383"/>
          </a:xfrm>
        </p:spPr>
        <p:txBody>
          <a:bodyPr>
            <a:noAutofit/>
          </a:bodyPr>
          <a:lstStyle/>
          <a:p>
            <a:r>
              <a:rPr lang="en-US" sz="2800" dirty="0"/>
              <a:t>Date of Incorporation</a:t>
            </a:r>
          </a:p>
          <a:p>
            <a:r>
              <a:rPr lang="en-US" sz="2800" dirty="0"/>
              <a:t>Number of Members</a:t>
            </a:r>
          </a:p>
          <a:p>
            <a:r>
              <a:rPr lang="en-US" sz="2800" dirty="0"/>
              <a:t>Size of Board</a:t>
            </a:r>
          </a:p>
          <a:p>
            <a:r>
              <a:rPr lang="en-US" sz="2800" dirty="0"/>
              <a:t>Mission</a:t>
            </a:r>
          </a:p>
          <a:p>
            <a:r>
              <a:rPr lang="en-US" sz="2800" dirty="0"/>
              <a:t>Types of Committees</a:t>
            </a:r>
          </a:p>
        </p:txBody>
      </p:sp>
    </p:spTree>
    <p:extLst>
      <p:ext uri="{BB962C8B-B14F-4D97-AF65-F5344CB8AC3E}">
        <p14:creationId xmlns:p14="http://schemas.microsoft.com/office/powerpoint/2010/main" val="34988747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28E3A2-BF8E-4CB3-9677-3F01364D0A40}"/>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071557ED-F24D-4C83-A7BC-C06F6C5D62A2}"/>
              </a:ext>
            </a:extLst>
          </p:cNvPr>
          <p:cNvSpPr>
            <a:spLocks noGrp="1"/>
          </p:cNvSpPr>
          <p:nvPr>
            <p:ph idx="1"/>
          </p:nvPr>
        </p:nvSpPr>
        <p:spPr>
          <a:xfrm>
            <a:off x="609599" y="1732280"/>
            <a:ext cx="6753420" cy="2727383"/>
          </a:xfrm>
        </p:spPr>
        <p:txBody>
          <a:bodyPr>
            <a:normAutofit/>
          </a:bodyPr>
          <a:lstStyle/>
          <a:p>
            <a:pPr marL="0" indent="0">
              <a:buNone/>
            </a:pPr>
            <a:r>
              <a:rPr lang="en-US" sz="2800" dirty="0">
                <a:latin typeface="+mj-lt"/>
              </a:rPr>
              <a:t>Governance is the responsibility of the board. </a:t>
            </a:r>
          </a:p>
          <a:p>
            <a:pPr marL="0" indent="0">
              <a:buNone/>
            </a:pPr>
            <a:endParaRPr lang="en-US" sz="2800" dirty="0">
              <a:latin typeface="+mj-lt"/>
            </a:endParaRPr>
          </a:p>
          <a:p>
            <a:pPr marL="0" indent="0">
              <a:buNone/>
            </a:pPr>
            <a:r>
              <a:rPr lang="en-US" sz="2800" dirty="0">
                <a:latin typeface="+mj-lt"/>
              </a:rPr>
              <a:t>Management is the responsibility of the executive director and staff.</a:t>
            </a:r>
          </a:p>
          <a:p>
            <a:endParaRPr lang="en-US" sz="2800" dirty="0"/>
          </a:p>
          <a:p>
            <a:endParaRPr lang="en-US" sz="2800" dirty="0"/>
          </a:p>
        </p:txBody>
      </p:sp>
    </p:spTree>
    <p:extLst>
      <p:ext uri="{BB962C8B-B14F-4D97-AF65-F5344CB8AC3E}">
        <p14:creationId xmlns:p14="http://schemas.microsoft.com/office/powerpoint/2010/main" val="3449425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78444-C203-47D6-9E8D-140921956B7E}"/>
              </a:ext>
            </a:extLst>
          </p:cNvPr>
          <p:cNvSpPr>
            <a:spLocks noGrp="1"/>
          </p:cNvSpPr>
          <p:nvPr>
            <p:ph type="title"/>
          </p:nvPr>
        </p:nvSpPr>
        <p:spPr/>
        <p:txBody>
          <a:bodyPr/>
          <a:lstStyle/>
          <a:p>
            <a:r>
              <a:rPr lang="en-US" dirty="0"/>
              <a:t>OVERVIEW </a:t>
            </a:r>
          </a:p>
        </p:txBody>
      </p:sp>
      <p:sp>
        <p:nvSpPr>
          <p:cNvPr id="3" name="Content Placeholder 2">
            <a:extLst>
              <a:ext uri="{FF2B5EF4-FFF2-40B4-BE49-F238E27FC236}">
                <a16:creationId xmlns:a16="http://schemas.microsoft.com/office/drawing/2014/main" id="{50088B95-446B-4C78-82A5-909AF8460E75}"/>
              </a:ext>
            </a:extLst>
          </p:cNvPr>
          <p:cNvSpPr>
            <a:spLocks noGrp="1"/>
          </p:cNvSpPr>
          <p:nvPr>
            <p:ph idx="1"/>
          </p:nvPr>
        </p:nvSpPr>
        <p:spPr>
          <a:xfrm>
            <a:off x="609599" y="1786171"/>
            <a:ext cx="6712596" cy="2727383"/>
          </a:xfrm>
        </p:spPr>
        <p:txBody>
          <a:bodyPr>
            <a:noAutofit/>
          </a:bodyPr>
          <a:lstStyle/>
          <a:p>
            <a:pPr marL="0" indent="0">
              <a:buNone/>
            </a:pPr>
            <a:r>
              <a:rPr lang="en-US" sz="2800" dirty="0">
                <a:latin typeface="+mj-lt"/>
              </a:rPr>
              <a:t>The board is the governing body of the association and is responsible for:</a:t>
            </a:r>
          </a:p>
          <a:p>
            <a:pPr lvl="1"/>
            <a:r>
              <a:rPr lang="en-US" sz="2800" dirty="0">
                <a:latin typeface="+mj-lt"/>
              </a:rPr>
              <a:t>Planning &amp; Oversight</a:t>
            </a:r>
          </a:p>
          <a:p>
            <a:pPr lvl="1"/>
            <a:r>
              <a:rPr lang="en-US" sz="2800" dirty="0">
                <a:latin typeface="+mj-lt"/>
              </a:rPr>
              <a:t>Policy development</a:t>
            </a:r>
          </a:p>
          <a:p>
            <a:pPr lvl="1"/>
            <a:r>
              <a:rPr lang="en-US" sz="2800" dirty="0">
                <a:latin typeface="+mj-lt"/>
              </a:rPr>
              <a:t>Allocate and protect assets </a:t>
            </a:r>
          </a:p>
          <a:p>
            <a:pPr lvl="1"/>
            <a:r>
              <a:rPr lang="en-US" sz="2800" dirty="0">
                <a:latin typeface="+mj-lt"/>
              </a:rPr>
              <a:t>Advance the mission and strategic plan</a:t>
            </a:r>
          </a:p>
          <a:p>
            <a:endParaRPr lang="en-US" sz="2800" dirty="0"/>
          </a:p>
        </p:txBody>
      </p:sp>
    </p:spTree>
    <p:extLst>
      <p:ext uri="{BB962C8B-B14F-4D97-AF65-F5344CB8AC3E}">
        <p14:creationId xmlns:p14="http://schemas.microsoft.com/office/powerpoint/2010/main" val="968725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1B503-126A-4AC1-AD2D-7C0E7B1E7EBA}"/>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A79CC5CC-3D42-4219-92F2-0C26350358D6}"/>
              </a:ext>
            </a:extLst>
          </p:cNvPr>
          <p:cNvSpPr>
            <a:spLocks noGrp="1"/>
          </p:cNvSpPr>
          <p:nvPr>
            <p:ph idx="1"/>
          </p:nvPr>
        </p:nvSpPr>
        <p:spPr>
          <a:xfrm>
            <a:off x="472438" y="1666240"/>
            <a:ext cx="7208522" cy="2727383"/>
          </a:xfrm>
        </p:spPr>
        <p:txBody>
          <a:bodyPr>
            <a:noAutofit/>
          </a:bodyPr>
          <a:lstStyle/>
          <a:p>
            <a:pPr marL="0" indent="0">
              <a:buNone/>
            </a:pPr>
            <a:r>
              <a:rPr lang="en-US" sz="2800" dirty="0">
                <a:latin typeface="+mj-lt"/>
              </a:rPr>
              <a:t>The tasks and daily duties of the association are the responsibility of staff. The Chief Staff Executive is responsible for:</a:t>
            </a:r>
          </a:p>
          <a:p>
            <a:pPr lvl="1"/>
            <a:r>
              <a:rPr lang="en-US" sz="2800" dirty="0">
                <a:latin typeface="+mj-lt"/>
              </a:rPr>
              <a:t>Directing day-to-day activities</a:t>
            </a:r>
          </a:p>
          <a:p>
            <a:pPr marL="0" indent="0">
              <a:buNone/>
            </a:pPr>
            <a:endParaRPr lang="en-US" sz="2800" dirty="0"/>
          </a:p>
        </p:txBody>
      </p:sp>
    </p:spTree>
    <p:extLst>
      <p:ext uri="{BB962C8B-B14F-4D97-AF65-F5344CB8AC3E}">
        <p14:creationId xmlns:p14="http://schemas.microsoft.com/office/powerpoint/2010/main" val="2486314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28E3A2-BF8E-4CB3-9677-3F01364D0A40}"/>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071557ED-F24D-4C83-A7BC-C06F6C5D62A2}"/>
              </a:ext>
            </a:extLst>
          </p:cNvPr>
          <p:cNvSpPr>
            <a:spLocks noGrp="1"/>
          </p:cNvSpPr>
          <p:nvPr>
            <p:ph idx="1"/>
          </p:nvPr>
        </p:nvSpPr>
        <p:spPr>
          <a:xfrm>
            <a:off x="609599" y="1725211"/>
            <a:ext cx="7393500" cy="2727383"/>
          </a:xfrm>
        </p:spPr>
        <p:txBody>
          <a:bodyPr>
            <a:noAutofit/>
          </a:bodyPr>
          <a:lstStyle/>
          <a:p>
            <a:pPr marL="0" indent="0">
              <a:buNone/>
            </a:pPr>
            <a:r>
              <a:rPr lang="en-US" sz="2800" dirty="0"/>
              <a:t>Who do you represent?</a:t>
            </a:r>
          </a:p>
          <a:p>
            <a:pPr lvl="1"/>
            <a:r>
              <a:rPr lang="en-US" sz="2100" dirty="0"/>
              <a:t>Represent and vote in the best interest of the body you are serving</a:t>
            </a:r>
          </a:p>
          <a:p>
            <a:pPr lvl="2"/>
            <a:r>
              <a:rPr lang="en-US" sz="2000" dirty="0"/>
              <a:t>If you are sitting on the local board, then you represent local members.</a:t>
            </a:r>
          </a:p>
          <a:p>
            <a:pPr lvl="2"/>
            <a:r>
              <a:rPr lang="en-US" sz="2000" dirty="0"/>
              <a:t>If you are sitting on the state board, then you represent state members.</a:t>
            </a:r>
          </a:p>
          <a:p>
            <a:pPr lvl="2"/>
            <a:r>
              <a:rPr lang="en-US" sz="2000" dirty="0"/>
              <a:t>If you are sitting on the national board, then you represent all members.</a:t>
            </a:r>
          </a:p>
        </p:txBody>
      </p:sp>
    </p:spTree>
    <p:extLst>
      <p:ext uri="{BB962C8B-B14F-4D97-AF65-F5344CB8AC3E}">
        <p14:creationId xmlns:p14="http://schemas.microsoft.com/office/powerpoint/2010/main" val="31641958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28E3A2-BF8E-4CB3-9677-3F01364D0A40}"/>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071557ED-F24D-4C83-A7BC-C06F6C5D62A2}"/>
              </a:ext>
            </a:extLst>
          </p:cNvPr>
          <p:cNvSpPr>
            <a:spLocks noGrp="1"/>
          </p:cNvSpPr>
          <p:nvPr>
            <p:ph idx="1"/>
          </p:nvPr>
        </p:nvSpPr>
        <p:spPr>
          <a:xfrm>
            <a:off x="609599" y="1754794"/>
            <a:ext cx="7915931" cy="2727383"/>
          </a:xfrm>
        </p:spPr>
        <p:txBody>
          <a:bodyPr>
            <a:normAutofit fontScale="92500"/>
          </a:bodyPr>
          <a:lstStyle/>
          <a:p>
            <a:r>
              <a:rPr lang="en-US" sz="2800" dirty="0">
                <a:latin typeface="+mj-lt"/>
              </a:rPr>
              <a:t>As a volunteer leader, your job is to represent the membership and act in their best interest.</a:t>
            </a:r>
          </a:p>
          <a:p>
            <a:pPr lvl="1"/>
            <a:r>
              <a:rPr lang="en-US" sz="2200" dirty="0">
                <a:latin typeface="+mj-lt"/>
              </a:rPr>
              <a:t>Listen to Members</a:t>
            </a:r>
          </a:p>
          <a:p>
            <a:pPr lvl="1"/>
            <a:r>
              <a:rPr lang="en-US" sz="2200" dirty="0">
                <a:latin typeface="+mj-lt"/>
              </a:rPr>
              <a:t>Attend Events</a:t>
            </a:r>
          </a:p>
          <a:p>
            <a:pPr lvl="1"/>
            <a:r>
              <a:rPr lang="en-US" sz="2200" dirty="0">
                <a:latin typeface="+mj-lt"/>
              </a:rPr>
              <a:t>Promote Association</a:t>
            </a:r>
          </a:p>
          <a:p>
            <a:pPr lvl="1"/>
            <a:r>
              <a:rPr lang="en-US" sz="2200" dirty="0">
                <a:latin typeface="+mj-lt"/>
              </a:rPr>
              <a:t>Identify New Volunteers</a:t>
            </a:r>
          </a:p>
          <a:p>
            <a:endParaRPr lang="en-US" sz="2100" dirty="0"/>
          </a:p>
        </p:txBody>
      </p:sp>
    </p:spTree>
    <p:extLst>
      <p:ext uri="{BB962C8B-B14F-4D97-AF65-F5344CB8AC3E}">
        <p14:creationId xmlns:p14="http://schemas.microsoft.com/office/powerpoint/2010/main" val="3698298950"/>
      </p:ext>
    </p:extLst>
  </p:cSld>
  <p:clrMapOvr>
    <a:masterClrMapping/>
  </p:clrMapOvr>
</p:sld>
</file>

<file path=ppt/theme/theme1.xml><?xml version="1.0" encoding="utf-8"?>
<a:theme xmlns:a="http://schemas.openxmlformats.org/drawingml/2006/main" name="Face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427</TotalTime>
  <Words>1351</Words>
  <Application>Microsoft Office PowerPoint</Application>
  <PresentationFormat>On-screen Show (4:3)</PresentationFormat>
  <Paragraphs>160</Paragraphs>
  <Slides>19</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Helvetica</vt:lpstr>
      <vt:lpstr>Trebuchet MS</vt:lpstr>
      <vt:lpstr>Wingdings 3</vt:lpstr>
      <vt:lpstr>Facet</vt:lpstr>
      <vt:lpstr>  2026 Leadership Orientation</vt:lpstr>
      <vt:lpstr>AGENDA</vt:lpstr>
      <vt:lpstr>INTRODUCTIONS</vt:lpstr>
      <vt:lpstr>HISTORY</vt:lpstr>
      <vt:lpstr>OVERVIEW</vt:lpstr>
      <vt:lpstr>OVERVIEW </vt:lpstr>
      <vt:lpstr>OVERVIEW</vt:lpstr>
      <vt:lpstr>OVERVIEW</vt:lpstr>
      <vt:lpstr>OVERVIEW</vt:lpstr>
      <vt:lpstr>FIDUCIARY DUTIES</vt:lpstr>
      <vt:lpstr>OBEDIENCE </vt:lpstr>
      <vt:lpstr>LOYALTY</vt:lpstr>
      <vt:lpstr>CARE</vt:lpstr>
      <vt:lpstr>THE BUDGET</vt:lpstr>
      <vt:lpstr>ANTITRUST</vt:lpstr>
      <vt:lpstr>RISK MANAGEMENT POLICIES</vt:lpstr>
      <vt:lpstr>PROTECTION</vt:lpstr>
      <vt:lpstr>MEETING BASICS</vt:lpstr>
      <vt:lpstr>Q &amp; 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Leadership Orientation</dc:title>
  <dc:creator>Michele Holen</dc:creator>
  <cp:lastModifiedBy>Reelfoot Regional Association of REALTORS®</cp:lastModifiedBy>
  <cp:revision>41</cp:revision>
  <cp:lastPrinted>2018-05-29T15:35:25Z</cp:lastPrinted>
  <dcterms:created xsi:type="dcterms:W3CDTF">2017-10-18T15:12:51Z</dcterms:created>
  <dcterms:modified xsi:type="dcterms:W3CDTF">2025-11-05T17:21:30Z</dcterms:modified>
</cp:coreProperties>
</file>